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467" r:id="rId2"/>
    <p:sldId id="546" r:id="rId3"/>
    <p:sldId id="547" r:id="rId4"/>
    <p:sldId id="368" r:id="rId5"/>
    <p:sldId id="487" r:id="rId6"/>
    <p:sldId id="566" r:id="rId7"/>
    <p:sldId id="567" r:id="rId8"/>
    <p:sldId id="568" r:id="rId9"/>
    <p:sldId id="569" r:id="rId10"/>
    <p:sldId id="570" r:id="rId11"/>
    <p:sldId id="571" r:id="rId12"/>
    <p:sldId id="572" r:id="rId13"/>
    <p:sldId id="589" r:id="rId14"/>
    <p:sldId id="573" r:id="rId15"/>
    <p:sldId id="590" r:id="rId16"/>
    <p:sldId id="574" r:id="rId17"/>
    <p:sldId id="575" r:id="rId18"/>
    <p:sldId id="576" r:id="rId19"/>
    <p:sldId id="577" r:id="rId20"/>
    <p:sldId id="501" r:id="rId21"/>
    <p:sldId id="524" r:id="rId22"/>
    <p:sldId id="578" r:id="rId23"/>
    <p:sldId id="585" r:id="rId24"/>
    <p:sldId id="582" r:id="rId25"/>
    <p:sldId id="584" r:id="rId26"/>
    <p:sldId id="583" r:id="rId27"/>
    <p:sldId id="499" r:id="rId28"/>
    <p:sldId id="565" r:id="rId29"/>
    <p:sldId id="561" r:id="rId30"/>
    <p:sldId id="562" r:id="rId31"/>
    <p:sldId id="500" r:id="rId32"/>
    <p:sldId id="563" r:id="rId33"/>
    <p:sldId id="586" r:id="rId34"/>
    <p:sldId id="587" r:id="rId35"/>
    <p:sldId id="588" r:id="rId36"/>
    <p:sldId id="591" r:id="rId37"/>
    <p:sldId id="592" r:id="rId38"/>
    <p:sldId id="593" r:id="rId39"/>
    <p:sldId id="594" r:id="rId40"/>
    <p:sldId id="595" r:id="rId41"/>
    <p:sldId id="581" r:id="rId42"/>
    <p:sldId id="525" r:id="rId43"/>
    <p:sldId id="526" r:id="rId44"/>
    <p:sldId id="528" r:id="rId45"/>
    <p:sldId id="596" r:id="rId46"/>
    <p:sldId id="597" r:id="rId47"/>
    <p:sldId id="598" r:id="rId48"/>
    <p:sldId id="600" r:id="rId49"/>
    <p:sldId id="601" r:id="rId50"/>
    <p:sldId id="553" r:id="rId51"/>
    <p:sldId id="599" r:id="rId52"/>
    <p:sldId id="554" r:id="rId53"/>
    <p:sldId id="602" r:id="rId54"/>
    <p:sldId id="555" r:id="rId55"/>
    <p:sldId id="603" r:id="rId56"/>
    <p:sldId id="556" r:id="rId57"/>
    <p:sldId id="604" r:id="rId58"/>
    <p:sldId id="558" r:id="rId59"/>
    <p:sldId id="605" r:id="rId60"/>
    <p:sldId id="606" r:id="rId61"/>
    <p:sldId id="607" r:id="rId62"/>
    <p:sldId id="608" r:id="rId63"/>
    <p:sldId id="609" r:id="rId64"/>
    <p:sldId id="580" r:id="rId65"/>
    <p:sldId id="564" r:id="rId66"/>
    <p:sldId id="540" r:id="rId67"/>
  </p:sldIdLst>
  <p:sldSz cx="18288000" cy="10287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guide id="3" orient="horz" pos="60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50"/>
    <a:srgbClr val="6FA527"/>
    <a:srgbClr val="414042"/>
    <a:srgbClr val="C4E86B"/>
    <a:srgbClr val="FFFFFF"/>
    <a:srgbClr val="085091"/>
    <a:srgbClr val="C3D88F"/>
    <a:srgbClr val="9E5ECE"/>
    <a:srgbClr val="7CB059"/>
    <a:srgbClr val="8CC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86743" autoAdjust="0"/>
  </p:normalViewPr>
  <p:slideViewPr>
    <p:cSldViewPr>
      <p:cViewPr varScale="1">
        <p:scale>
          <a:sx n="50" d="100"/>
          <a:sy n="50" d="100"/>
        </p:scale>
        <p:origin x="840" y="1224"/>
      </p:cViewPr>
      <p:guideLst>
        <p:guide orient="horz" pos="3240"/>
        <p:guide pos="5760"/>
        <p:guide orient="horz" pos="6024"/>
      </p:guideLst>
    </p:cSldViewPr>
  </p:slideViewPr>
  <p:notesTextViewPr>
    <p:cViewPr>
      <p:scale>
        <a:sx n="3" d="2"/>
        <a:sy n="3" d="2"/>
      </p:scale>
      <p:origin x="0" y="0"/>
    </p:cViewPr>
  </p:notesText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E30904-CFE0-4584-B5A1-5E8A868516B4}" type="datetimeFigureOut">
              <a:rPr lang="en-US" smtClean="0"/>
              <a:t>7/9/2021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A76A22-0C74-47B4-9B6B-E2E49838B7C7}" type="slidenum">
              <a:rPr lang="en-US" smtClean="0"/>
              <a:t>‹#›</a:t>
            </a:fld>
            <a:endParaRPr lang="en-US" dirty="0"/>
          </a:p>
        </p:txBody>
      </p:sp>
    </p:spTree>
    <p:extLst>
      <p:ext uri="{BB962C8B-B14F-4D97-AF65-F5344CB8AC3E}">
        <p14:creationId xmlns:p14="http://schemas.microsoft.com/office/powerpoint/2010/main" val="2866860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6A859-F846-4311-9D22-01DA39375CBC}" type="datetimeFigureOut">
              <a:rPr lang="en-US" smtClean="0"/>
              <a:t>7/9/2021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A1A86-8DCB-41D3-9D38-7CCDE6A7ED77}" type="slidenum">
              <a:rPr lang="en-US" smtClean="0"/>
              <a:t>‹#›</a:t>
            </a:fld>
            <a:endParaRPr lang="en-US" dirty="0"/>
          </a:p>
        </p:txBody>
      </p:sp>
    </p:spTree>
    <p:extLst>
      <p:ext uri="{BB962C8B-B14F-4D97-AF65-F5344CB8AC3E}">
        <p14:creationId xmlns:p14="http://schemas.microsoft.com/office/powerpoint/2010/main" val="81748167"/>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logo to the Main Master page on the bottom left hand</a:t>
            </a:r>
            <a:r>
              <a:rPr lang="en-US" baseline="0" dirty="0"/>
              <a:t> side </a:t>
            </a:r>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a:t>
            </a:fld>
            <a:endParaRPr lang="en-US" dirty="0"/>
          </a:p>
        </p:txBody>
      </p:sp>
    </p:spTree>
    <p:extLst>
      <p:ext uri="{BB962C8B-B14F-4D97-AF65-F5344CB8AC3E}">
        <p14:creationId xmlns:p14="http://schemas.microsoft.com/office/powerpoint/2010/main" val="368902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10</a:t>
            </a:fld>
            <a:endParaRPr lang="en-US" dirty="0"/>
          </a:p>
        </p:txBody>
      </p:sp>
    </p:spTree>
    <p:extLst>
      <p:ext uri="{BB962C8B-B14F-4D97-AF65-F5344CB8AC3E}">
        <p14:creationId xmlns:p14="http://schemas.microsoft.com/office/powerpoint/2010/main" val="415705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11</a:t>
            </a:fld>
            <a:endParaRPr lang="en-US" dirty="0"/>
          </a:p>
        </p:txBody>
      </p:sp>
    </p:spTree>
    <p:extLst>
      <p:ext uri="{BB962C8B-B14F-4D97-AF65-F5344CB8AC3E}">
        <p14:creationId xmlns:p14="http://schemas.microsoft.com/office/powerpoint/2010/main" val="195211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12</a:t>
            </a:fld>
            <a:endParaRPr lang="en-US" dirty="0"/>
          </a:p>
        </p:txBody>
      </p:sp>
    </p:spTree>
    <p:extLst>
      <p:ext uri="{BB962C8B-B14F-4D97-AF65-F5344CB8AC3E}">
        <p14:creationId xmlns:p14="http://schemas.microsoft.com/office/powerpoint/2010/main" val="215657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13</a:t>
            </a:fld>
            <a:endParaRPr lang="en-US" dirty="0"/>
          </a:p>
        </p:txBody>
      </p:sp>
    </p:spTree>
    <p:extLst>
      <p:ext uri="{BB962C8B-B14F-4D97-AF65-F5344CB8AC3E}">
        <p14:creationId xmlns:p14="http://schemas.microsoft.com/office/powerpoint/2010/main" val="24713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14</a:t>
            </a:fld>
            <a:endParaRPr lang="en-US" dirty="0"/>
          </a:p>
        </p:txBody>
      </p:sp>
    </p:spTree>
    <p:extLst>
      <p:ext uri="{BB962C8B-B14F-4D97-AF65-F5344CB8AC3E}">
        <p14:creationId xmlns:p14="http://schemas.microsoft.com/office/powerpoint/2010/main" val="1041379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15</a:t>
            </a:fld>
            <a:endParaRPr lang="en-US" dirty="0"/>
          </a:p>
        </p:txBody>
      </p:sp>
    </p:spTree>
    <p:extLst>
      <p:ext uri="{BB962C8B-B14F-4D97-AF65-F5344CB8AC3E}">
        <p14:creationId xmlns:p14="http://schemas.microsoft.com/office/powerpoint/2010/main" val="30305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16</a:t>
            </a:fld>
            <a:endParaRPr lang="en-US" dirty="0"/>
          </a:p>
        </p:txBody>
      </p:sp>
    </p:spTree>
    <p:extLst>
      <p:ext uri="{BB962C8B-B14F-4D97-AF65-F5344CB8AC3E}">
        <p14:creationId xmlns:p14="http://schemas.microsoft.com/office/powerpoint/2010/main" val="3763553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17</a:t>
            </a:fld>
            <a:endParaRPr lang="en-US" dirty="0"/>
          </a:p>
        </p:txBody>
      </p:sp>
    </p:spTree>
    <p:extLst>
      <p:ext uri="{BB962C8B-B14F-4D97-AF65-F5344CB8AC3E}">
        <p14:creationId xmlns:p14="http://schemas.microsoft.com/office/powerpoint/2010/main" val="10325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18</a:t>
            </a:fld>
            <a:endParaRPr lang="en-US" dirty="0"/>
          </a:p>
        </p:txBody>
      </p:sp>
    </p:spTree>
    <p:extLst>
      <p:ext uri="{BB962C8B-B14F-4D97-AF65-F5344CB8AC3E}">
        <p14:creationId xmlns:p14="http://schemas.microsoft.com/office/powerpoint/2010/main" val="4200526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19</a:t>
            </a:fld>
            <a:endParaRPr lang="en-US" dirty="0"/>
          </a:p>
        </p:txBody>
      </p:sp>
    </p:spTree>
    <p:extLst>
      <p:ext uri="{BB962C8B-B14F-4D97-AF65-F5344CB8AC3E}">
        <p14:creationId xmlns:p14="http://schemas.microsoft.com/office/powerpoint/2010/main" val="277088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a:t>
            </a:fld>
            <a:endParaRPr lang="en-US" dirty="0"/>
          </a:p>
        </p:txBody>
      </p:sp>
    </p:spTree>
    <p:extLst>
      <p:ext uri="{BB962C8B-B14F-4D97-AF65-F5344CB8AC3E}">
        <p14:creationId xmlns:p14="http://schemas.microsoft.com/office/powerpoint/2010/main" val="2240701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20</a:t>
            </a:fld>
            <a:endParaRPr lang="en-US" dirty="0"/>
          </a:p>
        </p:txBody>
      </p:sp>
    </p:spTree>
    <p:extLst>
      <p:ext uri="{BB962C8B-B14F-4D97-AF65-F5344CB8AC3E}">
        <p14:creationId xmlns:p14="http://schemas.microsoft.com/office/powerpoint/2010/main" val="2951527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21</a:t>
            </a:fld>
            <a:endParaRPr lang="en-US" dirty="0"/>
          </a:p>
        </p:txBody>
      </p:sp>
    </p:spTree>
    <p:extLst>
      <p:ext uri="{BB962C8B-B14F-4D97-AF65-F5344CB8AC3E}">
        <p14:creationId xmlns:p14="http://schemas.microsoft.com/office/powerpoint/2010/main" val="2049479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22</a:t>
            </a:fld>
            <a:endParaRPr lang="en-US" dirty="0"/>
          </a:p>
        </p:txBody>
      </p:sp>
    </p:spTree>
    <p:extLst>
      <p:ext uri="{BB962C8B-B14F-4D97-AF65-F5344CB8AC3E}">
        <p14:creationId xmlns:p14="http://schemas.microsoft.com/office/powerpoint/2010/main" val="972460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23</a:t>
            </a:fld>
            <a:endParaRPr lang="en-US" dirty="0"/>
          </a:p>
        </p:txBody>
      </p:sp>
    </p:spTree>
    <p:extLst>
      <p:ext uri="{BB962C8B-B14F-4D97-AF65-F5344CB8AC3E}">
        <p14:creationId xmlns:p14="http://schemas.microsoft.com/office/powerpoint/2010/main" val="1233657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24</a:t>
            </a:fld>
            <a:endParaRPr lang="en-US" dirty="0"/>
          </a:p>
        </p:txBody>
      </p:sp>
    </p:spTree>
    <p:extLst>
      <p:ext uri="{BB962C8B-B14F-4D97-AF65-F5344CB8AC3E}">
        <p14:creationId xmlns:p14="http://schemas.microsoft.com/office/powerpoint/2010/main" val="2693361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25</a:t>
            </a:fld>
            <a:endParaRPr lang="en-US" dirty="0"/>
          </a:p>
        </p:txBody>
      </p:sp>
    </p:spTree>
    <p:extLst>
      <p:ext uri="{BB962C8B-B14F-4D97-AF65-F5344CB8AC3E}">
        <p14:creationId xmlns:p14="http://schemas.microsoft.com/office/powerpoint/2010/main" val="274441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26</a:t>
            </a:fld>
            <a:endParaRPr lang="en-US" dirty="0"/>
          </a:p>
        </p:txBody>
      </p:sp>
    </p:spTree>
    <p:extLst>
      <p:ext uri="{BB962C8B-B14F-4D97-AF65-F5344CB8AC3E}">
        <p14:creationId xmlns:p14="http://schemas.microsoft.com/office/powerpoint/2010/main" val="2744685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27</a:t>
            </a:fld>
            <a:endParaRPr lang="en-US" dirty="0"/>
          </a:p>
        </p:txBody>
      </p:sp>
    </p:spTree>
    <p:extLst>
      <p:ext uri="{BB962C8B-B14F-4D97-AF65-F5344CB8AC3E}">
        <p14:creationId xmlns:p14="http://schemas.microsoft.com/office/powerpoint/2010/main" val="272513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28</a:t>
            </a:fld>
            <a:endParaRPr lang="en-US" dirty="0"/>
          </a:p>
        </p:txBody>
      </p:sp>
    </p:spTree>
    <p:extLst>
      <p:ext uri="{BB962C8B-B14F-4D97-AF65-F5344CB8AC3E}">
        <p14:creationId xmlns:p14="http://schemas.microsoft.com/office/powerpoint/2010/main" val="3240135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29</a:t>
            </a:fld>
            <a:endParaRPr lang="en-US" dirty="0"/>
          </a:p>
        </p:txBody>
      </p:sp>
    </p:spTree>
    <p:extLst>
      <p:ext uri="{BB962C8B-B14F-4D97-AF65-F5344CB8AC3E}">
        <p14:creationId xmlns:p14="http://schemas.microsoft.com/office/powerpoint/2010/main" val="198826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a:t>
            </a:fld>
            <a:endParaRPr lang="en-US" dirty="0"/>
          </a:p>
        </p:txBody>
      </p:sp>
    </p:spTree>
    <p:extLst>
      <p:ext uri="{BB962C8B-B14F-4D97-AF65-F5344CB8AC3E}">
        <p14:creationId xmlns:p14="http://schemas.microsoft.com/office/powerpoint/2010/main" val="427306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30</a:t>
            </a:fld>
            <a:endParaRPr lang="en-US" dirty="0"/>
          </a:p>
        </p:txBody>
      </p:sp>
    </p:spTree>
    <p:extLst>
      <p:ext uri="{BB962C8B-B14F-4D97-AF65-F5344CB8AC3E}">
        <p14:creationId xmlns:p14="http://schemas.microsoft.com/office/powerpoint/2010/main" val="2409084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31</a:t>
            </a:fld>
            <a:endParaRPr lang="en-US" dirty="0"/>
          </a:p>
        </p:txBody>
      </p:sp>
    </p:spTree>
    <p:extLst>
      <p:ext uri="{BB962C8B-B14F-4D97-AF65-F5344CB8AC3E}">
        <p14:creationId xmlns:p14="http://schemas.microsoft.com/office/powerpoint/2010/main" val="2486000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32</a:t>
            </a:fld>
            <a:endParaRPr lang="en-US" dirty="0"/>
          </a:p>
        </p:txBody>
      </p:sp>
    </p:spTree>
    <p:extLst>
      <p:ext uri="{BB962C8B-B14F-4D97-AF65-F5344CB8AC3E}">
        <p14:creationId xmlns:p14="http://schemas.microsoft.com/office/powerpoint/2010/main" val="580476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33</a:t>
            </a:fld>
            <a:endParaRPr lang="en-US" dirty="0"/>
          </a:p>
        </p:txBody>
      </p:sp>
    </p:spTree>
    <p:extLst>
      <p:ext uri="{BB962C8B-B14F-4D97-AF65-F5344CB8AC3E}">
        <p14:creationId xmlns:p14="http://schemas.microsoft.com/office/powerpoint/2010/main" val="2774780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34</a:t>
            </a:fld>
            <a:endParaRPr lang="en-US" dirty="0"/>
          </a:p>
        </p:txBody>
      </p:sp>
    </p:spTree>
    <p:extLst>
      <p:ext uri="{BB962C8B-B14F-4D97-AF65-F5344CB8AC3E}">
        <p14:creationId xmlns:p14="http://schemas.microsoft.com/office/powerpoint/2010/main" val="67731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35</a:t>
            </a:fld>
            <a:endParaRPr lang="en-US" dirty="0"/>
          </a:p>
        </p:txBody>
      </p:sp>
    </p:spTree>
    <p:extLst>
      <p:ext uri="{BB962C8B-B14F-4D97-AF65-F5344CB8AC3E}">
        <p14:creationId xmlns:p14="http://schemas.microsoft.com/office/powerpoint/2010/main" val="1839663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36</a:t>
            </a:fld>
            <a:endParaRPr lang="en-US" dirty="0"/>
          </a:p>
        </p:txBody>
      </p:sp>
    </p:spTree>
    <p:extLst>
      <p:ext uri="{BB962C8B-B14F-4D97-AF65-F5344CB8AC3E}">
        <p14:creationId xmlns:p14="http://schemas.microsoft.com/office/powerpoint/2010/main" val="1850268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37</a:t>
            </a:fld>
            <a:endParaRPr lang="en-US" dirty="0"/>
          </a:p>
        </p:txBody>
      </p:sp>
    </p:spTree>
    <p:extLst>
      <p:ext uri="{BB962C8B-B14F-4D97-AF65-F5344CB8AC3E}">
        <p14:creationId xmlns:p14="http://schemas.microsoft.com/office/powerpoint/2010/main" val="3253251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38</a:t>
            </a:fld>
            <a:endParaRPr lang="en-US" dirty="0"/>
          </a:p>
        </p:txBody>
      </p:sp>
    </p:spTree>
    <p:extLst>
      <p:ext uri="{BB962C8B-B14F-4D97-AF65-F5344CB8AC3E}">
        <p14:creationId xmlns:p14="http://schemas.microsoft.com/office/powerpoint/2010/main" val="989742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39</a:t>
            </a:fld>
            <a:endParaRPr lang="en-US" dirty="0"/>
          </a:p>
        </p:txBody>
      </p:sp>
    </p:spTree>
    <p:extLst>
      <p:ext uri="{BB962C8B-B14F-4D97-AF65-F5344CB8AC3E}">
        <p14:creationId xmlns:p14="http://schemas.microsoft.com/office/powerpoint/2010/main" val="350408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a:t>
            </a:fld>
            <a:endParaRPr lang="en-US" dirty="0"/>
          </a:p>
        </p:txBody>
      </p:sp>
    </p:spTree>
    <p:extLst>
      <p:ext uri="{BB962C8B-B14F-4D97-AF65-F5344CB8AC3E}">
        <p14:creationId xmlns:p14="http://schemas.microsoft.com/office/powerpoint/2010/main" val="556299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40</a:t>
            </a:fld>
            <a:endParaRPr lang="en-US" dirty="0"/>
          </a:p>
        </p:txBody>
      </p:sp>
    </p:spTree>
    <p:extLst>
      <p:ext uri="{BB962C8B-B14F-4D97-AF65-F5344CB8AC3E}">
        <p14:creationId xmlns:p14="http://schemas.microsoft.com/office/powerpoint/2010/main" val="1447849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41</a:t>
            </a:fld>
            <a:endParaRPr lang="en-US" dirty="0"/>
          </a:p>
        </p:txBody>
      </p:sp>
    </p:spTree>
    <p:extLst>
      <p:ext uri="{BB962C8B-B14F-4D97-AF65-F5344CB8AC3E}">
        <p14:creationId xmlns:p14="http://schemas.microsoft.com/office/powerpoint/2010/main" val="2702997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42</a:t>
            </a:fld>
            <a:endParaRPr lang="en-US" dirty="0"/>
          </a:p>
        </p:txBody>
      </p:sp>
    </p:spTree>
    <p:extLst>
      <p:ext uri="{BB962C8B-B14F-4D97-AF65-F5344CB8AC3E}">
        <p14:creationId xmlns:p14="http://schemas.microsoft.com/office/powerpoint/2010/main" val="1696893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43</a:t>
            </a:fld>
            <a:endParaRPr lang="en-US" dirty="0"/>
          </a:p>
        </p:txBody>
      </p:sp>
    </p:spTree>
    <p:extLst>
      <p:ext uri="{BB962C8B-B14F-4D97-AF65-F5344CB8AC3E}">
        <p14:creationId xmlns:p14="http://schemas.microsoft.com/office/powerpoint/2010/main" val="21256509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44</a:t>
            </a:fld>
            <a:endParaRPr lang="en-US" dirty="0"/>
          </a:p>
        </p:txBody>
      </p:sp>
    </p:spTree>
    <p:extLst>
      <p:ext uri="{BB962C8B-B14F-4D97-AF65-F5344CB8AC3E}">
        <p14:creationId xmlns:p14="http://schemas.microsoft.com/office/powerpoint/2010/main" val="3345985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45</a:t>
            </a:fld>
            <a:endParaRPr lang="en-US" dirty="0"/>
          </a:p>
        </p:txBody>
      </p:sp>
    </p:spTree>
    <p:extLst>
      <p:ext uri="{BB962C8B-B14F-4D97-AF65-F5344CB8AC3E}">
        <p14:creationId xmlns:p14="http://schemas.microsoft.com/office/powerpoint/2010/main" val="3129748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46</a:t>
            </a:fld>
            <a:endParaRPr lang="en-US" dirty="0"/>
          </a:p>
        </p:txBody>
      </p:sp>
    </p:spTree>
    <p:extLst>
      <p:ext uri="{BB962C8B-B14F-4D97-AF65-F5344CB8AC3E}">
        <p14:creationId xmlns:p14="http://schemas.microsoft.com/office/powerpoint/2010/main" val="2836085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47</a:t>
            </a:fld>
            <a:endParaRPr lang="en-US" dirty="0"/>
          </a:p>
        </p:txBody>
      </p:sp>
    </p:spTree>
    <p:extLst>
      <p:ext uri="{BB962C8B-B14F-4D97-AF65-F5344CB8AC3E}">
        <p14:creationId xmlns:p14="http://schemas.microsoft.com/office/powerpoint/2010/main" val="119729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48</a:t>
            </a:fld>
            <a:endParaRPr lang="en-US" dirty="0"/>
          </a:p>
        </p:txBody>
      </p:sp>
    </p:spTree>
    <p:extLst>
      <p:ext uri="{BB962C8B-B14F-4D97-AF65-F5344CB8AC3E}">
        <p14:creationId xmlns:p14="http://schemas.microsoft.com/office/powerpoint/2010/main" val="3050254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49</a:t>
            </a:fld>
            <a:endParaRPr lang="en-US" dirty="0"/>
          </a:p>
        </p:txBody>
      </p:sp>
    </p:spTree>
    <p:extLst>
      <p:ext uri="{BB962C8B-B14F-4D97-AF65-F5344CB8AC3E}">
        <p14:creationId xmlns:p14="http://schemas.microsoft.com/office/powerpoint/2010/main" val="308159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standard to get an 18 month extension with GASB 95*</a:t>
            </a:r>
          </a:p>
        </p:txBody>
      </p:sp>
      <p:sp>
        <p:nvSpPr>
          <p:cNvPr id="4" name="Slide Number Placeholder 3"/>
          <p:cNvSpPr>
            <a:spLocks noGrp="1"/>
          </p:cNvSpPr>
          <p:nvPr>
            <p:ph type="sldNum" sz="quarter" idx="5"/>
          </p:nvPr>
        </p:nvSpPr>
        <p:spPr/>
        <p:txBody>
          <a:bodyPr/>
          <a:lstStyle/>
          <a:p>
            <a:fld id="{808A1A86-8DCB-41D3-9D38-7CCDE6A7ED77}" type="slidenum">
              <a:rPr lang="en-US" smtClean="0"/>
              <a:t>5</a:t>
            </a:fld>
            <a:endParaRPr lang="en-US" dirty="0"/>
          </a:p>
        </p:txBody>
      </p:sp>
    </p:spTree>
    <p:extLst>
      <p:ext uri="{BB962C8B-B14F-4D97-AF65-F5344CB8AC3E}">
        <p14:creationId xmlns:p14="http://schemas.microsoft.com/office/powerpoint/2010/main" val="15553511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50</a:t>
            </a:fld>
            <a:endParaRPr lang="en-US" dirty="0"/>
          </a:p>
        </p:txBody>
      </p:sp>
    </p:spTree>
    <p:extLst>
      <p:ext uri="{BB962C8B-B14F-4D97-AF65-F5344CB8AC3E}">
        <p14:creationId xmlns:p14="http://schemas.microsoft.com/office/powerpoint/2010/main" val="2255938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51</a:t>
            </a:fld>
            <a:endParaRPr lang="en-US" dirty="0"/>
          </a:p>
        </p:txBody>
      </p:sp>
    </p:spTree>
    <p:extLst>
      <p:ext uri="{BB962C8B-B14F-4D97-AF65-F5344CB8AC3E}">
        <p14:creationId xmlns:p14="http://schemas.microsoft.com/office/powerpoint/2010/main" val="2504806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52</a:t>
            </a:fld>
            <a:endParaRPr lang="en-US" dirty="0"/>
          </a:p>
        </p:txBody>
      </p:sp>
    </p:spTree>
    <p:extLst>
      <p:ext uri="{BB962C8B-B14F-4D97-AF65-F5344CB8AC3E}">
        <p14:creationId xmlns:p14="http://schemas.microsoft.com/office/powerpoint/2010/main" val="3844973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53</a:t>
            </a:fld>
            <a:endParaRPr lang="en-US" dirty="0"/>
          </a:p>
        </p:txBody>
      </p:sp>
    </p:spTree>
    <p:extLst>
      <p:ext uri="{BB962C8B-B14F-4D97-AF65-F5344CB8AC3E}">
        <p14:creationId xmlns:p14="http://schemas.microsoft.com/office/powerpoint/2010/main" val="6412675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54</a:t>
            </a:fld>
            <a:endParaRPr lang="en-US" dirty="0"/>
          </a:p>
        </p:txBody>
      </p:sp>
    </p:spTree>
    <p:extLst>
      <p:ext uri="{BB962C8B-B14F-4D97-AF65-F5344CB8AC3E}">
        <p14:creationId xmlns:p14="http://schemas.microsoft.com/office/powerpoint/2010/main" val="2934430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55</a:t>
            </a:fld>
            <a:endParaRPr lang="en-US" dirty="0"/>
          </a:p>
        </p:txBody>
      </p:sp>
    </p:spTree>
    <p:extLst>
      <p:ext uri="{BB962C8B-B14F-4D97-AF65-F5344CB8AC3E}">
        <p14:creationId xmlns:p14="http://schemas.microsoft.com/office/powerpoint/2010/main" val="1880268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56</a:t>
            </a:fld>
            <a:endParaRPr lang="en-US" dirty="0"/>
          </a:p>
        </p:txBody>
      </p:sp>
    </p:spTree>
    <p:extLst>
      <p:ext uri="{BB962C8B-B14F-4D97-AF65-F5344CB8AC3E}">
        <p14:creationId xmlns:p14="http://schemas.microsoft.com/office/powerpoint/2010/main" val="38542541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57</a:t>
            </a:fld>
            <a:endParaRPr lang="en-US" dirty="0"/>
          </a:p>
        </p:txBody>
      </p:sp>
    </p:spTree>
    <p:extLst>
      <p:ext uri="{BB962C8B-B14F-4D97-AF65-F5344CB8AC3E}">
        <p14:creationId xmlns:p14="http://schemas.microsoft.com/office/powerpoint/2010/main" val="3690552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58</a:t>
            </a:fld>
            <a:endParaRPr lang="en-US" dirty="0"/>
          </a:p>
        </p:txBody>
      </p:sp>
    </p:spTree>
    <p:extLst>
      <p:ext uri="{BB962C8B-B14F-4D97-AF65-F5344CB8AC3E}">
        <p14:creationId xmlns:p14="http://schemas.microsoft.com/office/powerpoint/2010/main" val="8404644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59</a:t>
            </a:fld>
            <a:endParaRPr lang="en-US" dirty="0"/>
          </a:p>
        </p:txBody>
      </p:sp>
    </p:spTree>
    <p:extLst>
      <p:ext uri="{BB962C8B-B14F-4D97-AF65-F5344CB8AC3E}">
        <p14:creationId xmlns:p14="http://schemas.microsoft.com/office/powerpoint/2010/main" val="328770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6</a:t>
            </a:fld>
            <a:endParaRPr lang="en-US" dirty="0"/>
          </a:p>
        </p:txBody>
      </p:sp>
    </p:spTree>
    <p:extLst>
      <p:ext uri="{BB962C8B-B14F-4D97-AF65-F5344CB8AC3E}">
        <p14:creationId xmlns:p14="http://schemas.microsoft.com/office/powerpoint/2010/main" val="19517084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60</a:t>
            </a:fld>
            <a:endParaRPr lang="en-US" dirty="0"/>
          </a:p>
        </p:txBody>
      </p:sp>
    </p:spTree>
    <p:extLst>
      <p:ext uri="{BB962C8B-B14F-4D97-AF65-F5344CB8AC3E}">
        <p14:creationId xmlns:p14="http://schemas.microsoft.com/office/powerpoint/2010/main" val="25253251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61</a:t>
            </a:fld>
            <a:endParaRPr lang="en-US" dirty="0"/>
          </a:p>
        </p:txBody>
      </p:sp>
    </p:spTree>
    <p:extLst>
      <p:ext uri="{BB962C8B-B14F-4D97-AF65-F5344CB8AC3E}">
        <p14:creationId xmlns:p14="http://schemas.microsoft.com/office/powerpoint/2010/main" val="21153744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62</a:t>
            </a:fld>
            <a:endParaRPr lang="en-US" dirty="0"/>
          </a:p>
        </p:txBody>
      </p:sp>
    </p:spTree>
    <p:extLst>
      <p:ext uri="{BB962C8B-B14F-4D97-AF65-F5344CB8AC3E}">
        <p14:creationId xmlns:p14="http://schemas.microsoft.com/office/powerpoint/2010/main" val="36760764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63</a:t>
            </a:fld>
            <a:endParaRPr lang="en-US" dirty="0"/>
          </a:p>
        </p:txBody>
      </p:sp>
    </p:spTree>
    <p:extLst>
      <p:ext uri="{BB962C8B-B14F-4D97-AF65-F5344CB8AC3E}">
        <p14:creationId xmlns:p14="http://schemas.microsoft.com/office/powerpoint/2010/main" val="31628741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Between slide 37-38  Question: </a:t>
            </a:r>
            <a:r>
              <a:rPr lang="en-US" sz="2400" kern="1200" dirty="0">
                <a:solidFill>
                  <a:schemeClr val="tx1"/>
                </a:solidFill>
                <a:effectLst/>
                <a:latin typeface="+mn-lt"/>
                <a:ea typeface="+mn-ea"/>
                <a:cs typeface="+mn-cs"/>
              </a:rPr>
              <a:t>Is everyone ready to implement GASB 87? Yes, No, What is GASB 87?</a:t>
            </a:r>
          </a:p>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64</a:t>
            </a:fld>
            <a:endParaRPr lang="en-US" dirty="0"/>
          </a:p>
        </p:txBody>
      </p:sp>
    </p:spTree>
    <p:extLst>
      <p:ext uri="{BB962C8B-B14F-4D97-AF65-F5344CB8AC3E}">
        <p14:creationId xmlns:p14="http://schemas.microsoft.com/office/powerpoint/2010/main" val="32833365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65</a:t>
            </a:fld>
            <a:endParaRPr lang="en-US" dirty="0"/>
          </a:p>
        </p:txBody>
      </p:sp>
    </p:spTree>
    <p:extLst>
      <p:ext uri="{BB962C8B-B14F-4D97-AF65-F5344CB8AC3E}">
        <p14:creationId xmlns:p14="http://schemas.microsoft.com/office/powerpoint/2010/main" val="34952704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66</a:t>
            </a:fld>
            <a:endParaRPr lang="en-US" dirty="0"/>
          </a:p>
        </p:txBody>
      </p:sp>
    </p:spTree>
    <p:extLst>
      <p:ext uri="{BB962C8B-B14F-4D97-AF65-F5344CB8AC3E}">
        <p14:creationId xmlns:p14="http://schemas.microsoft.com/office/powerpoint/2010/main" val="25450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7</a:t>
            </a:fld>
            <a:endParaRPr lang="en-US" dirty="0"/>
          </a:p>
        </p:txBody>
      </p:sp>
    </p:spTree>
    <p:extLst>
      <p:ext uri="{BB962C8B-B14F-4D97-AF65-F5344CB8AC3E}">
        <p14:creationId xmlns:p14="http://schemas.microsoft.com/office/powerpoint/2010/main" val="137467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8</a:t>
            </a:fld>
            <a:endParaRPr lang="en-US" dirty="0"/>
          </a:p>
        </p:txBody>
      </p:sp>
    </p:spTree>
    <p:extLst>
      <p:ext uri="{BB962C8B-B14F-4D97-AF65-F5344CB8AC3E}">
        <p14:creationId xmlns:p14="http://schemas.microsoft.com/office/powerpoint/2010/main" val="33028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8A1A86-8DCB-41D3-9D38-7CCDE6A7ED77}" type="slidenum">
              <a:rPr lang="en-US" smtClean="0"/>
              <a:t>9</a:t>
            </a:fld>
            <a:endParaRPr lang="en-US" dirty="0"/>
          </a:p>
        </p:txBody>
      </p:sp>
    </p:spTree>
    <p:extLst>
      <p:ext uri="{BB962C8B-B14F-4D97-AF65-F5344CB8AC3E}">
        <p14:creationId xmlns:p14="http://schemas.microsoft.com/office/powerpoint/2010/main" val="25093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en-US" dirty="0"/>
              <a:t>Click to edit Master title style</a:t>
            </a:r>
          </a:p>
        </p:txBody>
      </p:sp>
      <p:sp>
        <p:nvSpPr>
          <p:cNvPr id="3" name="Subtitle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356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
            <a:ext cx="16459200" cy="1714500"/>
          </a:xfrm>
        </p:spPr>
        <p:txBody>
          <a:bodyPr>
            <a:normAutofit/>
          </a:bodyPr>
          <a:lstStyle>
            <a:lvl1pPr algn="l">
              <a:defRPr sz="7200" b="1">
                <a:solidFill>
                  <a:schemeClr val="tx1">
                    <a:lumMod val="85000"/>
                    <a:lumOff val="15000"/>
                  </a:schemeClr>
                </a:solidFill>
                <a:latin typeface="+mn-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14400" y="1600200"/>
            <a:ext cx="16459200" cy="6400800"/>
          </a:xfrm>
          <a:prstGeom prst="rect">
            <a:avLst/>
          </a:prstGeom>
        </p:spPr>
        <p:txBody>
          <a:bodyPr>
            <a:normAutofit/>
          </a:bodyPr>
          <a:lstStyle>
            <a:lvl1pPr>
              <a:defRPr sz="5200">
                <a:solidFill>
                  <a:schemeClr val="tx1">
                    <a:lumMod val="85000"/>
                    <a:lumOff val="15000"/>
                  </a:schemeClr>
                </a:solidFill>
              </a:defRPr>
            </a:lvl1pPr>
            <a:lvl2pPr marL="914400" indent="0" algn="l">
              <a:buFont typeface="Calibri" panose="020F0502020204030204" pitchFamily="34" charset="0"/>
              <a:buNone/>
              <a:defRPr sz="4800" baseline="0">
                <a:solidFill>
                  <a:schemeClr val="tx1">
                    <a:lumMod val="85000"/>
                    <a:lumOff val="15000"/>
                  </a:schemeClr>
                </a:solidFill>
              </a:defRPr>
            </a:lvl2pPr>
            <a:lvl3pPr marL="2286000" indent="-457200">
              <a:buFont typeface="Calibri" panose="020F0502020204030204" pitchFamily="34" charset="0"/>
              <a:buChar char="◦"/>
              <a:defRPr sz="4400">
                <a:solidFill>
                  <a:schemeClr val="tx1">
                    <a:lumMod val="85000"/>
                    <a:lumOff val="15000"/>
                  </a:schemeClr>
                </a:solidFill>
              </a:defRPr>
            </a:lvl3pPr>
            <a:lvl4pPr marL="3200400" indent="-457200">
              <a:buFont typeface="Wingdings" panose="05000000000000000000" pitchFamily="2" charset="2"/>
              <a:buChar char="§"/>
              <a:defRPr sz="4000">
                <a:solidFill>
                  <a:schemeClr val="tx1">
                    <a:lumMod val="85000"/>
                    <a:lumOff val="15000"/>
                  </a:schemeClr>
                </a:solidFill>
              </a:defRPr>
            </a:lvl4pPr>
            <a:lvl5pPr>
              <a:defRPr sz="3600">
                <a:solidFill>
                  <a:schemeClr val="tx1">
                    <a:lumMod val="85000"/>
                    <a:lumOff val="15000"/>
                  </a:schemeClr>
                </a:solidFill>
              </a:defRPr>
            </a:lvl5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84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6800" b="1"/>
            </a:lvl1pPr>
          </a:lstStyle>
          <a:p>
            <a:r>
              <a:rPr lang="en-US" dirty="0"/>
              <a:t>Click to edit Master title style</a:t>
            </a:r>
          </a:p>
        </p:txBody>
      </p:sp>
      <p:sp>
        <p:nvSpPr>
          <p:cNvPr id="3" name="Content Placeholder 2"/>
          <p:cNvSpPr>
            <a:spLocks noGrp="1"/>
          </p:cNvSpPr>
          <p:nvPr>
            <p:ph sz="half" idx="1"/>
          </p:nvPr>
        </p:nvSpPr>
        <p:spPr>
          <a:xfrm>
            <a:off x="914400" y="2400302"/>
            <a:ext cx="8077200" cy="6400800"/>
          </a:xfrm>
          <a:prstGeom prst="rect">
            <a:avLst/>
          </a:prstGeom>
        </p:spPr>
        <p:txBody>
          <a:bodyPr/>
          <a:lstStyle>
            <a:lvl1pPr>
              <a:defRPr sz="4800"/>
            </a:lvl1pPr>
            <a:lvl2pPr>
              <a:defRPr sz="4800"/>
            </a:lvl2pPr>
            <a:lvl3pPr>
              <a:defRPr sz="4400"/>
            </a:lvl3pPr>
            <a:lvl4pPr>
              <a:defRPr sz="4400"/>
            </a:lvl4pPr>
            <a:lvl5pPr>
              <a:defRPr sz="4400"/>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296400" y="2400302"/>
            <a:ext cx="8077200" cy="6400800"/>
          </a:xfrm>
          <a:prstGeom prst="rect">
            <a:avLst/>
          </a:prstGeom>
        </p:spPr>
        <p:txBody>
          <a:bodyPr/>
          <a:lstStyle>
            <a:lvl1pPr>
              <a:defRPr sz="4800"/>
            </a:lvl1pPr>
            <a:lvl2pPr>
              <a:defRPr sz="4800"/>
            </a:lvl2pPr>
            <a:lvl3pPr>
              <a:defRPr sz="4400"/>
            </a:lvl3pPr>
            <a:lvl4pPr>
              <a:defRPr sz="4400"/>
            </a:lvl4pPr>
            <a:lvl5pPr>
              <a:defRPr sz="4400"/>
            </a:lvl5pPr>
            <a:lvl6pPr>
              <a:defRPr sz="3600"/>
            </a:lvl6pPr>
            <a:lvl7pPr>
              <a:defRPr sz="3600"/>
            </a:lvl7pPr>
            <a:lvl8pPr>
              <a:defRPr sz="3600"/>
            </a:lvl8pPr>
            <a:lvl9pPr>
              <a:defRPr sz="3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02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6800" b="1"/>
            </a:lvl1pPr>
          </a:lstStyle>
          <a:p>
            <a:r>
              <a:rPr lang="en-US" dirty="0"/>
              <a:t>Click to edit Master title style</a:t>
            </a:r>
          </a:p>
        </p:txBody>
      </p:sp>
    </p:spTree>
    <p:extLst>
      <p:ext uri="{BB962C8B-B14F-4D97-AF65-F5344CB8AC3E}">
        <p14:creationId xmlns:p14="http://schemas.microsoft.com/office/powerpoint/2010/main" val="109837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en-US" dirty="0"/>
              <a:t>Click to edit Master title style</a:t>
            </a:r>
          </a:p>
        </p:txBody>
      </p:sp>
      <p:sp>
        <p:nvSpPr>
          <p:cNvPr id="3" name="Content Placeholder 2"/>
          <p:cNvSpPr>
            <a:spLocks noGrp="1"/>
          </p:cNvSpPr>
          <p:nvPr>
            <p:ph idx="1"/>
          </p:nvPr>
        </p:nvSpPr>
        <p:spPr>
          <a:xfrm>
            <a:off x="7150100" y="409577"/>
            <a:ext cx="10223500" cy="8391526"/>
          </a:xfrm>
          <a:prstGeom prst="rect">
            <a:avLst/>
          </a:prstGeom>
        </p:spPr>
        <p:txBody>
          <a:bodyPr/>
          <a:lstStyle>
            <a:lvl1pPr>
              <a:defRPr sz="4800"/>
            </a:lvl1pPr>
            <a:lvl2pPr>
              <a:defRPr sz="4800"/>
            </a:lvl2pPr>
            <a:lvl3pPr>
              <a:defRPr sz="4400"/>
            </a:lvl3pPr>
            <a:lvl4pPr>
              <a:defRPr sz="4400"/>
            </a:lvl4pPr>
            <a:lvl5pPr>
              <a:defRPr sz="44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3" y="2152653"/>
            <a:ext cx="6016626" cy="6648450"/>
          </a:xfrm>
          <a:prstGeom prst="rect">
            <a:avLst/>
          </a:prstGeo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dirty="0"/>
              <a:t>Click to edit Master text styles</a:t>
            </a:r>
          </a:p>
        </p:txBody>
      </p:sp>
    </p:spTree>
    <p:extLst>
      <p:ext uri="{BB962C8B-B14F-4D97-AF65-F5344CB8AC3E}">
        <p14:creationId xmlns:p14="http://schemas.microsoft.com/office/powerpoint/2010/main" val="422688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657600" y="1371600"/>
            <a:ext cx="10972800" cy="617220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Tree>
    <p:extLst>
      <p:ext uri="{BB962C8B-B14F-4D97-AF65-F5344CB8AC3E}">
        <p14:creationId xmlns:p14="http://schemas.microsoft.com/office/powerpoint/2010/main" val="363977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6700"/>
            <a:ext cx="16459200" cy="17145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7579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Lst>
  <p:txStyles>
    <p:titleStyle>
      <a:lvl1pPr algn="l" defTabSz="1828800" rtl="0" eaLnBrk="1" latinLnBrk="0" hangingPunct="1">
        <a:spcBef>
          <a:spcPct val="0"/>
        </a:spcBef>
        <a:buNone/>
        <a:defRPr sz="8000" b="1" kern="1200">
          <a:solidFill>
            <a:srgbClr val="7CB059"/>
          </a:solidFill>
          <a:latin typeface="+mj-lt"/>
          <a:ea typeface="+mj-ea"/>
          <a:cs typeface="+mj-cs"/>
        </a:defRPr>
      </a:lvl1pPr>
    </p:titleStyle>
    <p:bodyStyle>
      <a:lvl1pPr marL="685800" indent="-685800" algn="l" defTabSz="1828800" rtl="0" eaLnBrk="1" latinLnBrk="0" hangingPunct="1">
        <a:spcBef>
          <a:spcPct val="20000"/>
        </a:spcBef>
        <a:buFont typeface="Arial" panose="020B0604020202020204" pitchFamily="34" charset="0"/>
        <a:buChar char="•"/>
        <a:defRPr sz="4800" kern="1200">
          <a:solidFill>
            <a:srgbClr val="414042"/>
          </a:solidFill>
          <a:latin typeface="+mn-lt"/>
          <a:ea typeface="+mn-ea"/>
          <a:cs typeface="+mn-cs"/>
        </a:defRPr>
      </a:lvl1pPr>
      <a:lvl2pPr marL="1485900" indent="-571500" algn="l" defTabSz="1828800" rtl="0" eaLnBrk="1" latinLnBrk="0" hangingPunct="1">
        <a:spcBef>
          <a:spcPct val="20000"/>
        </a:spcBef>
        <a:buFont typeface="Arial" panose="020B0604020202020204" pitchFamily="34" charset="0"/>
        <a:buChar char="–"/>
        <a:defRPr sz="4800" kern="1200">
          <a:solidFill>
            <a:srgbClr val="414042"/>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4400" kern="1200">
          <a:solidFill>
            <a:srgbClr val="414042"/>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4400" kern="1200">
          <a:solidFill>
            <a:srgbClr val="414042"/>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4400" kern="1200">
          <a:solidFill>
            <a:srgbClr val="414042"/>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www.gasb.org/jsp/GASB/Document_C/DocumentPage?cid=1176173189687&amp;acceptedDisclaimer=true" TargetMode="External"/><Relationship Id="rId5" Type="http://schemas.openxmlformats.org/officeDocument/2006/relationships/hyperlink" Target="https://www.gasb.org/cs/ContentServer?c=Pronouncement_C&amp;cid=1176169177502&amp;d=&amp;pagename=GASB%2FPronouncement_C%2FGASBSummaryPage" TargetMode="External"/><Relationship Id="rId4" Type="http://schemas.openxmlformats.org/officeDocument/2006/relationships/hyperlink" Target="https://www.gasb.org/jsp/GASB/Document_C/DocumentPage?cid=1176169170145&amp;acceptedDisclaimer=true"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jpeg"/><Relationship Id="rId4" Type="http://schemas.openxmlformats.org/officeDocument/2006/relationships/image" Target="../media/image22.png"/><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90" y="-1956693"/>
            <a:ext cx="18536990" cy="12357993"/>
          </a:xfrm>
          <a:prstGeom prst="rect">
            <a:avLst/>
          </a:prstGeom>
        </p:spPr>
      </p:pic>
      <p:sp>
        <p:nvSpPr>
          <p:cNvPr id="6" name="Rectangle 5"/>
          <p:cNvSpPr/>
          <p:nvPr/>
        </p:nvSpPr>
        <p:spPr>
          <a:xfrm>
            <a:off x="-381000" y="6134100"/>
            <a:ext cx="17602200" cy="427475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2" name="Title 1"/>
          <p:cNvSpPr>
            <a:spLocks noGrp="1"/>
          </p:cNvSpPr>
          <p:nvPr>
            <p:ph type="ctrTitle"/>
          </p:nvPr>
        </p:nvSpPr>
        <p:spPr>
          <a:xfrm>
            <a:off x="609601" y="6515100"/>
            <a:ext cx="16700810" cy="1143000"/>
          </a:xfrm>
        </p:spPr>
        <p:txBody>
          <a:bodyPr>
            <a:noAutofit/>
          </a:bodyPr>
          <a:lstStyle/>
          <a:p>
            <a:pPr>
              <a:lnSpc>
                <a:spcPts val="7000"/>
              </a:lnSpc>
            </a:pPr>
            <a:r>
              <a:rPr lang="en-US" sz="7200" dirty="0"/>
              <a:t>Big Bend FGFOA - GASB 87: Practical Considerations</a:t>
            </a:r>
            <a:endParaRPr lang="en-US" sz="6600" dirty="0"/>
          </a:p>
        </p:txBody>
      </p:sp>
      <p:sp>
        <p:nvSpPr>
          <p:cNvPr id="3" name="Subtitle 2"/>
          <p:cNvSpPr>
            <a:spLocks noGrp="1"/>
          </p:cNvSpPr>
          <p:nvPr>
            <p:ph type="subTitle" idx="1"/>
          </p:nvPr>
        </p:nvSpPr>
        <p:spPr>
          <a:xfrm>
            <a:off x="603504" y="7886700"/>
            <a:ext cx="12496800" cy="1967484"/>
          </a:xfrm>
        </p:spPr>
        <p:txBody>
          <a:bodyPr/>
          <a:lstStyle/>
          <a:p>
            <a:pPr algn="l">
              <a:lnSpc>
                <a:spcPts val="3800"/>
              </a:lnSpc>
            </a:pPr>
            <a:r>
              <a:rPr lang="en-US" sz="3000" dirty="0">
                <a:solidFill>
                  <a:srgbClr val="414042"/>
                </a:solidFill>
              </a:rPr>
              <a:t>Presented by:</a:t>
            </a:r>
          </a:p>
          <a:p>
            <a:pPr algn="l">
              <a:lnSpc>
                <a:spcPts val="3800"/>
              </a:lnSpc>
            </a:pPr>
            <a:r>
              <a:rPr lang="en-US" sz="4000" dirty="0">
                <a:solidFill>
                  <a:srgbClr val="414042"/>
                </a:solidFill>
              </a:rPr>
              <a:t>Wayne Durrett, CPA, Manager</a:t>
            </a:r>
          </a:p>
          <a:p>
            <a:pPr algn="l">
              <a:lnSpc>
                <a:spcPts val="3800"/>
              </a:lnSpc>
            </a:pPr>
            <a:r>
              <a:rPr lang="en-US" sz="4000" dirty="0">
                <a:solidFill>
                  <a:srgbClr val="414042"/>
                </a:solidFill>
              </a:rPr>
              <a:t>Ben Clark, CPA, Manager</a:t>
            </a: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72800" y="8648700"/>
            <a:ext cx="5463420" cy="929612"/>
          </a:xfrm>
          <a:prstGeom prst="rect">
            <a:avLst/>
          </a:prstGeom>
        </p:spPr>
      </p:pic>
    </p:spTree>
    <p:extLst>
      <p:ext uri="{BB962C8B-B14F-4D97-AF65-F5344CB8AC3E}">
        <p14:creationId xmlns:p14="http://schemas.microsoft.com/office/powerpoint/2010/main" val="6629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ABA2E-9BEF-47EB-8B97-4DAE9F348C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3200" dirty="0"/>
              <a:t>Lessee recognition and measurement</a:t>
            </a:r>
          </a:p>
          <a:p>
            <a:pPr lvl="2" algn="just">
              <a:spcBef>
                <a:spcPts val="0"/>
              </a:spcBef>
              <a:buFont typeface="Arial" panose="020B0604020202020204" pitchFamily="34" charset="0"/>
              <a:buChar char="-"/>
            </a:pPr>
            <a:r>
              <a:rPr lang="en-US" sz="2800" dirty="0"/>
              <a:t>Recognize an intangible asset for the right to use the underlying asset and a liability for future payments; </a:t>
            </a:r>
            <a:endParaRPr lang="en-US" sz="1200" dirty="0"/>
          </a:p>
          <a:p>
            <a:pPr marL="1601788" indent="-687388" algn="just">
              <a:spcBef>
                <a:spcPts val="0"/>
              </a:spcBef>
            </a:pPr>
            <a:r>
              <a:rPr lang="en-US" sz="3200" dirty="0"/>
              <a:t>Initial measurement of a lease liability includes:</a:t>
            </a:r>
          </a:p>
          <a:p>
            <a:pPr lvl="2" algn="just">
              <a:spcBef>
                <a:spcPts val="0"/>
              </a:spcBef>
              <a:buFont typeface="Arial" panose="020B0604020202020204" pitchFamily="34" charset="0"/>
              <a:buChar char="-"/>
            </a:pPr>
            <a:r>
              <a:rPr lang="en-US" sz="2800" dirty="0"/>
              <a:t>Fixed payments to be made over the lease term</a:t>
            </a:r>
          </a:p>
          <a:p>
            <a:pPr lvl="2" algn="just">
              <a:spcBef>
                <a:spcPts val="0"/>
              </a:spcBef>
              <a:buFont typeface="Arial" panose="020B0604020202020204" pitchFamily="34" charset="0"/>
              <a:buChar char="-"/>
            </a:pPr>
            <a:r>
              <a:rPr lang="en-US" sz="2800" dirty="0"/>
              <a:t>Variable payments based on an index or rate, using the rate in effect at commencement</a:t>
            </a:r>
          </a:p>
          <a:p>
            <a:pPr lvl="2" algn="just">
              <a:spcBef>
                <a:spcPts val="0"/>
              </a:spcBef>
              <a:buFont typeface="Arial" panose="020B0604020202020204" pitchFamily="34" charset="0"/>
              <a:buChar char="-"/>
            </a:pPr>
            <a:r>
              <a:rPr lang="en-US" sz="2800" dirty="0"/>
              <a:t>Variable payments that are in-substance fixed</a:t>
            </a:r>
          </a:p>
          <a:p>
            <a:pPr lvl="2" algn="just">
              <a:spcBef>
                <a:spcPts val="0"/>
              </a:spcBef>
              <a:buFont typeface="Arial" panose="020B0604020202020204" pitchFamily="34" charset="0"/>
              <a:buChar char="-"/>
            </a:pPr>
            <a:r>
              <a:rPr lang="en-US" sz="2800" dirty="0"/>
              <a:t>Residual value guarantees if reasonably certain of being required</a:t>
            </a:r>
          </a:p>
          <a:p>
            <a:pPr lvl="2" algn="just">
              <a:spcBef>
                <a:spcPts val="0"/>
              </a:spcBef>
              <a:buFont typeface="Arial" panose="020B0604020202020204" pitchFamily="34" charset="0"/>
              <a:buChar char="-"/>
            </a:pPr>
            <a:r>
              <a:rPr lang="en-US" sz="2800" dirty="0"/>
              <a:t>Purchase options (including bargains) if reasonably certain of being exercised</a:t>
            </a:r>
          </a:p>
          <a:p>
            <a:pPr lvl="2" algn="just">
              <a:spcBef>
                <a:spcPts val="0"/>
              </a:spcBef>
              <a:buFont typeface="Arial" panose="020B0604020202020204" pitchFamily="34" charset="0"/>
              <a:buChar char="-"/>
            </a:pPr>
            <a:r>
              <a:rPr lang="en-US" sz="2800" dirty="0"/>
              <a:t>Termination penalties if the termination option was considered reasonably certain of being exercised</a:t>
            </a:r>
          </a:p>
          <a:p>
            <a:pPr lvl="2" algn="just">
              <a:spcBef>
                <a:spcPts val="0"/>
              </a:spcBef>
              <a:buFont typeface="Arial" panose="020B0604020202020204" pitchFamily="34" charset="0"/>
              <a:buChar char="-"/>
            </a:pPr>
            <a:r>
              <a:rPr lang="en-US" sz="2800" dirty="0"/>
              <a:t>Lease incentives (reduction of liability)</a:t>
            </a:r>
          </a:p>
          <a:p>
            <a:pPr lvl="2" algn="just">
              <a:spcBef>
                <a:spcPts val="0"/>
              </a:spcBef>
              <a:buFont typeface="Arial" panose="020B0604020202020204" pitchFamily="34" charset="0"/>
              <a:buChar char="-"/>
            </a:pPr>
            <a:r>
              <a:rPr lang="en-US" sz="2800" dirty="0"/>
              <a:t>Sum of all of the above will then be discounted</a:t>
            </a:r>
          </a:p>
          <a:p>
            <a:pPr marL="2290763" lvl="2" indent="-461963" algn="just">
              <a:spcBef>
                <a:spcPts val="0"/>
              </a:spcBef>
            </a:pPr>
            <a:endParaRPr lang="en-US" sz="1200" dirty="0"/>
          </a:p>
          <a:p>
            <a:pPr marL="914400" indent="0" algn="just">
              <a:spcBef>
                <a:spcPts val="0"/>
              </a:spcBef>
              <a:buNone/>
            </a:pPr>
            <a:r>
              <a:rPr lang="en-US" sz="3200" b="1" dirty="0"/>
              <a:t>Liability does not include lease payments that are dependent on a lessee's performance or usage of an underlying asset (i.e. excess mileage on auto lease)</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Lessee Reporting</a:t>
            </a:r>
          </a:p>
        </p:txBody>
      </p:sp>
    </p:spTree>
    <p:extLst>
      <p:ext uri="{BB962C8B-B14F-4D97-AF65-F5344CB8AC3E}">
        <p14:creationId xmlns:p14="http://schemas.microsoft.com/office/powerpoint/2010/main" val="413170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ABA2E-9BEF-47EB-8B97-4DAE9F348C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Lease Liability Simplified</a:t>
            </a:r>
          </a:p>
        </p:txBody>
      </p:sp>
      <p:pic>
        <p:nvPicPr>
          <p:cNvPr id="16" name="Picture 15">
            <a:extLst>
              <a:ext uri="{FF2B5EF4-FFF2-40B4-BE49-F238E27FC236}">
                <a16:creationId xmlns:a16="http://schemas.microsoft.com/office/drawing/2014/main" id="{3E1C87D7-87A0-41AB-B47F-2E586F438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6480" y="3390900"/>
            <a:ext cx="7581809" cy="3093077"/>
          </a:xfrm>
          <a:prstGeom prst="rect">
            <a:avLst/>
          </a:prstGeom>
        </p:spPr>
      </p:pic>
      <p:pic>
        <p:nvPicPr>
          <p:cNvPr id="14" name="Picture 13">
            <a:extLst>
              <a:ext uri="{FF2B5EF4-FFF2-40B4-BE49-F238E27FC236}">
                <a16:creationId xmlns:a16="http://schemas.microsoft.com/office/drawing/2014/main" id="{0F4AFDE7-DE8C-4C60-983B-9E90A1B6E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3426047"/>
            <a:ext cx="2824103" cy="3499957"/>
          </a:xfrm>
          <a:prstGeom prst="rect">
            <a:avLst/>
          </a:prstGeom>
        </p:spPr>
      </p:pic>
    </p:spTree>
    <p:extLst>
      <p:ext uri="{BB962C8B-B14F-4D97-AF65-F5344CB8AC3E}">
        <p14:creationId xmlns:p14="http://schemas.microsoft.com/office/powerpoint/2010/main" val="218058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ABA2E-9BEF-47EB-8B97-4DAE9F348C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4000" dirty="0"/>
              <a:t>Initial measurement of a lease </a:t>
            </a:r>
            <a:r>
              <a:rPr lang="en-US" sz="4000" b="1" dirty="0"/>
              <a:t>asset</a:t>
            </a:r>
            <a:r>
              <a:rPr lang="en-US" sz="4000" dirty="0"/>
              <a:t> includes:</a:t>
            </a:r>
          </a:p>
          <a:p>
            <a:pPr lvl="2" algn="just">
              <a:spcBef>
                <a:spcPts val="0"/>
              </a:spcBef>
              <a:buFont typeface="Arial" panose="020B0604020202020204" pitchFamily="34" charset="0"/>
              <a:buChar char="-"/>
            </a:pPr>
            <a:r>
              <a:rPr lang="en-US" sz="3600" dirty="0"/>
              <a:t>Lease liability</a:t>
            </a:r>
          </a:p>
          <a:p>
            <a:pPr lvl="2" algn="just">
              <a:spcBef>
                <a:spcPts val="0"/>
              </a:spcBef>
              <a:buFont typeface="Arial" panose="020B0604020202020204" pitchFamily="34" charset="0"/>
              <a:buChar char="-"/>
            </a:pPr>
            <a:r>
              <a:rPr lang="en-US" sz="3600" dirty="0"/>
              <a:t>Any prepayments prior to measuring the lease liability</a:t>
            </a:r>
          </a:p>
          <a:p>
            <a:pPr lvl="2" algn="just">
              <a:spcBef>
                <a:spcPts val="0"/>
              </a:spcBef>
              <a:buFont typeface="Arial" panose="020B0604020202020204" pitchFamily="34" charset="0"/>
              <a:buChar char="-"/>
            </a:pPr>
            <a:r>
              <a:rPr lang="en-US" sz="3600" dirty="0"/>
              <a:t>Initial direct costs if they are ancillary charges to place the leased asset into use</a:t>
            </a:r>
          </a:p>
          <a:p>
            <a:pPr lvl="2" algn="just">
              <a:spcBef>
                <a:spcPts val="0"/>
              </a:spcBef>
              <a:buFont typeface="Arial" panose="020B0604020202020204" pitchFamily="34" charset="0"/>
              <a:buChar char="-"/>
            </a:pPr>
            <a:endParaRPr lang="en-US" sz="2000" dirty="0"/>
          </a:p>
          <a:p>
            <a:pPr marL="1601788" indent="-687388" algn="just">
              <a:spcBef>
                <a:spcPts val="0"/>
              </a:spcBef>
            </a:pPr>
            <a:r>
              <a:rPr lang="en-US" sz="4000" dirty="0"/>
              <a:t>Lease incentives received should be reductions in the cost of lease assets (see example)</a:t>
            </a:r>
          </a:p>
          <a:p>
            <a:pPr marL="1601788" indent="-687388" algn="just">
              <a:spcBef>
                <a:spcPts val="0"/>
              </a:spcBef>
            </a:pPr>
            <a:endParaRPr lang="en-US" sz="2000" dirty="0"/>
          </a:p>
          <a:p>
            <a:pPr marL="1601788" indent="-687388" algn="just">
              <a:spcBef>
                <a:spcPts val="0"/>
              </a:spcBef>
            </a:pPr>
            <a:r>
              <a:rPr lang="en-US" sz="4000" dirty="0"/>
              <a:t>Initial direct costs should be expensed if they are costs other than ancillary charges to place the leased asset into use</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Lessee Reporting</a:t>
            </a:r>
          </a:p>
        </p:txBody>
      </p:sp>
    </p:spTree>
    <p:extLst>
      <p:ext uri="{BB962C8B-B14F-4D97-AF65-F5344CB8AC3E}">
        <p14:creationId xmlns:p14="http://schemas.microsoft.com/office/powerpoint/2010/main" val="254079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ABA2E-9BEF-47EB-8B97-4DAE9F348C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4000" dirty="0"/>
              <a:t>Ongoing reporting:</a:t>
            </a:r>
            <a:endParaRPr lang="en-US" sz="3600" dirty="0"/>
          </a:p>
          <a:p>
            <a:pPr marL="914400" indent="0" algn="just">
              <a:spcBef>
                <a:spcPts val="0"/>
              </a:spcBef>
              <a:buNone/>
            </a:pPr>
            <a:endParaRPr lang="en-US" sz="3600" dirty="0"/>
          </a:p>
          <a:p>
            <a:pPr marL="914400" indent="0" algn="just">
              <a:spcBef>
                <a:spcPts val="0"/>
              </a:spcBef>
              <a:buNone/>
            </a:pPr>
            <a:r>
              <a:rPr lang="en-US" sz="3600" dirty="0"/>
              <a:t>Lease asset – amortize (systematic and rational manner) over the shorter of the lease term or useful life. Amortization expense may be combined with depreciation expense.</a:t>
            </a:r>
          </a:p>
          <a:p>
            <a:pPr marL="914400" indent="0" algn="just">
              <a:spcBef>
                <a:spcPts val="0"/>
              </a:spcBef>
              <a:buNone/>
            </a:pPr>
            <a:br>
              <a:rPr lang="en-US" sz="3600" dirty="0"/>
            </a:br>
            <a:r>
              <a:rPr lang="en-US" sz="3600" dirty="0"/>
              <a:t>Lease liability – reduced as payments are made using the interest method (amortization schedule). Payments are applied to the liability with the remaining payment being allocated to interest expense.</a:t>
            </a:r>
          </a:p>
          <a:p>
            <a:pPr marL="914400" indent="0">
              <a:spcBef>
                <a:spcPts val="0"/>
              </a:spcBef>
              <a:buNone/>
            </a:pPr>
            <a:endParaRPr lang="en-US" sz="3600" dirty="0"/>
          </a:p>
          <a:p>
            <a:pPr marL="914400" indent="0">
              <a:spcBef>
                <a:spcPts val="0"/>
              </a:spcBef>
              <a:buNone/>
            </a:pPr>
            <a:endParaRPr lang="en-US" sz="40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Lessee Reporting</a:t>
            </a:r>
          </a:p>
        </p:txBody>
      </p:sp>
    </p:spTree>
    <p:extLst>
      <p:ext uri="{BB962C8B-B14F-4D97-AF65-F5344CB8AC3E}">
        <p14:creationId xmlns:p14="http://schemas.microsoft.com/office/powerpoint/2010/main" val="143592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ABA2E-9BEF-47EB-8B97-4DAE9F348C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914400" indent="0" algn="just">
              <a:spcBef>
                <a:spcPts val="0"/>
              </a:spcBef>
              <a:buNone/>
            </a:pPr>
            <a:r>
              <a:rPr lang="en-US" sz="3600" b="1" dirty="0"/>
              <a:t>Lessor recognition and measurement</a:t>
            </a:r>
          </a:p>
          <a:p>
            <a:pPr marL="1601788" indent="-687388" algn="just">
              <a:spcBef>
                <a:spcPts val="0"/>
              </a:spcBef>
            </a:pPr>
            <a:endParaRPr lang="en-US" sz="2000" dirty="0"/>
          </a:p>
          <a:p>
            <a:pPr marL="1601788" indent="-687388" algn="just">
              <a:spcBef>
                <a:spcPts val="0"/>
              </a:spcBef>
            </a:pPr>
            <a:r>
              <a:rPr lang="en-US" sz="3200" dirty="0"/>
              <a:t>Recognize a lease receivable and deferred inflow of resources</a:t>
            </a:r>
          </a:p>
          <a:p>
            <a:pPr lvl="2" algn="just">
              <a:spcBef>
                <a:spcPts val="0"/>
              </a:spcBef>
              <a:buFont typeface="Arial" panose="020B0604020202020204" pitchFamily="34" charset="0"/>
              <a:buChar char="-"/>
            </a:pPr>
            <a:r>
              <a:rPr lang="en-US" sz="2800" dirty="0"/>
              <a:t>Do not derecognize the underlying asset</a:t>
            </a:r>
          </a:p>
          <a:p>
            <a:pPr marL="2290763" lvl="2" indent="-461963" algn="just">
              <a:spcBef>
                <a:spcPts val="0"/>
              </a:spcBef>
            </a:pPr>
            <a:endParaRPr lang="en-US" sz="1200" dirty="0"/>
          </a:p>
          <a:p>
            <a:pPr marL="1601788" indent="-687388" algn="just">
              <a:spcBef>
                <a:spcPts val="0"/>
              </a:spcBef>
            </a:pPr>
            <a:r>
              <a:rPr lang="en-US" sz="3200" dirty="0"/>
              <a:t>Discount the lease receivable at the rate the lessor charges</a:t>
            </a:r>
          </a:p>
          <a:p>
            <a:pPr marL="1601788" indent="-687388" algn="just">
              <a:spcBef>
                <a:spcPts val="0"/>
              </a:spcBef>
            </a:pPr>
            <a:endParaRPr lang="en-US" sz="1200" dirty="0"/>
          </a:p>
          <a:p>
            <a:pPr marL="1601788" indent="-687388" algn="just">
              <a:spcBef>
                <a:spcPts val="0"/>
              </a:spcBef>
            </a:pPr>
            <a:r>
              <a:rPr lang="en-US" sz="3200" dirty="0"/>
              <a:t>The leased asset should be depreciated, unless it is required to be returned in its original or enhanced condition or the leased asset has an indefinite useful life</a:t>
            </a:r>
          </a:p>
          <a:p>
            <a:pPr marL="1601788" indent="-687388" algn="just">
              <a:spcBef>
                <a:spcPts val="0"/>
              </a:spcBef>
            </a:pPr>
            <a:endParaRPr lang="en-US" sz="1200" dirty="0"/>
          </a:p>
          <a:p>
            <a:pPr marL="1601788" indent="-687388" algn="just">
              <a:spcBef>
                <a:spcPts val="0"/>
              </a:spcBef>
            </a:pPr>
            <a:r>
              <a:rPr lang="en-US" sz="3200" dirty="0"/>
              <a:t>Initial measurement of a lease receivable includes:</a:t>
            </a:r>
          </a:p>
          <a:p>
            <a:pPr lvl="2" algn="just">
              <a:spcBef>
                <a:spcPts val="0"/>
              </a:spcBef>
              <a:buFont typeface="Arial" panose="020B0604020202020204" pitchFamily="34" charset="0"/>
              <a:buChar char="-"/>
            </a:pPr>
            <a:r>
              <a:rPr lang="en-US" sz="2800" dirty="0"/>
              <a:t>Fixed payments to be made over the lease term</a:t>
            </a:r>
          </a:p>
          <a:p>
            <a:pPr lvl="2" algn="just">
              <a:spcBef>
                <a:spcPts val="0"/>
              </a:spcBef>
              <a:buFont typeface="Arial" panose="020B0604020202020204" pitchFamily="34" charset="0"/>
              <a:buChar char="-"/>
            </a:pPr>
            <a:r>
              <a:rPr lang="en-US" sz="2800" dirty="0"/>
              <a:t>Variable payments based on an index or rate, using the rate in effect at that date</a:t>
            </a:r>
          </a:p>
          <a:p>
            <a:pPr lvl="2" algn="just">
              <a:spcBef>
                <a:spcPts val="0"/>
              </a:spcBef>
              <a:buFont typeface="Arial" panose="020B0604020202020204" pitchFamily="34" charset="0"/>
              <a:buChar char="-"/>
            </a:pPr>
            <a:r>
              <a:rPr lang="en-US" sz="2800" dirty="0"/>
              <a:t>Variable payments that are in-substance fixed</a:t>
            </a:r>
          </a:p>
          <a:p>
            <a:pPr lvl="2" algn="just">
              <a:spcBef>
                <a:spcPts val="0"/>
              </a:spcBef>
              <a:buFont typeface="Arial" panose="020B0604020202020204" pitchFamily="34" charset="0"/>
              <a:buChar char="-"/>
            </a:pPr>
            <a:r>
              <a:rPr lang="en-US" sz="2800" dirty="0"/>
              <a:t>Residual value guarantees that are in-substance fixed</a:t>
            </a:r>
          </a:p>
          <a:p>
            <a:pPr marL="2290763" lvl="2" indent="-461963">
              <a:spcBef>
                <a:spcPts val="0"/>
              </a:spcBef>
            </a:pPr>
            <a:endParaRPr lang="en-US" sz="1200" dirty="0"/>
          </a:p>
          <a:p>
            <a:pPr marL="1601788" indent="-687388">
              <a:spcBef>
                <a:spcPts val="0"/>
              </a:spcBef>
            </a:pPr>
            <a:endParaRPr lang="en-US" sz="3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Lessor Reporting</a:t>
            </a:r>
          </a:p>
        </p:txBody>
      </p:sp>
    </p:spTree>
    <p:extLst>
      <p:ext uri="{BB962C8B-B14F-4D97-AF65-F5344CB8AC3E}">
        <p14:creationId xmlns:p14="http://schemas.microsoft.com/office/powerpoint/2010/main" val="257363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ABA2E-9BEF-47EB-8B97-4DAE9F348C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914400" indent="0" algn="just">
              <a:spcBef>
                <a:spcPts val="0"/>
              </a:spcBef>
              <a:buNone/>
            </a:pPr>
            <a:r>
              <a:rPr lang="en-US" sz="3600" b="1" dirty="0"/>
              <a:t>Ongoing reporting</a:t>
            </a:r>
          </a:p>
          <a:p>
            <a:pPr marL="1601788" indent="-687388" algn="just">
              <a:spcBef>
                <a:spcPts val="0"/>
              </a:spcBef>
            </a:pPr>
            <a:endParaRPr lang="en-US" sz="2000" dirty="0"/>
          </a:p>
          <a:p>
            <a:pPr marL="1601788" indent="-687388" algn="just">
              <a:spcBef>
                <a:spcPts val="0"/>
              </a:spcBef>
            </a:pPr>
            <a:r>
              <a:rPr lang="en-US" sz="3200" dirty="0"/>
              <a:t>Lease receivable – reduce as payments are received, apply principal against receivable and interest to revenue based on the amortization schedule. </a:t>
            </a:r>
          </a:p>
          <a:p>
            <a:pPr marL="1601788" indent="-687388" algn="just">
              <a:spcBef>
                <a:spcPts val="0"/>
              </a:spcBef>
            </a:pPr>
            <a:endParaRPr lang="en-US" sz="3200" dirty="0"/>
          </a:p>
          <a:p>
            <a:pPr marL="1601788" indent="-687388" algn="just">
              <a:spcBef>
                <a:spcPts val="0"/>
              </a:spcBef>
            </a:pPr>
            <a:r>
              <a:rPr lang="en-US" sz="3200" dirty="0"/>
              <a:t>Deferred inflow – recognize as revenue in a systematic and rational manner over the term of the lease. </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Lessor Reporting</a:t>
            </a:r>
          </a:p>
        </p:txBody>
      </p:sp>
    </p:spTree>
    <p:extLst>
      <p:ext uri="{BB962C8B-B14F-4D97-AF65-F5344CB8AC3E}">
        <p14:creationId xmlns:p14="http://schemas.microsoft.com/office/powerpoint/2010/main" val="32225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ABA2E-9BEF-47EB-8B97-4DAE9F348C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3400" dirty="0"/>
              <a:t>Various parts to a single contract (i.e. leased asset and service or other component)</a:t>
            </a:r>
          </a:p>
          <a:p>
            <a:pPr lvl="2" algn="just">
              <a:spcBef>
                <a:spcPts val="0"/>
              </a:spcBef>
              <a:buFont typeface="Arial" panose="020B0604020202020204" pitchFamily="34" charset="0"/>
              <a:buChar char="-"/>
            </a:pPr>
            <a:r>
              <a:rPr lang="en-US" sz="3000" dirty="0"/>
              <a:t>Allocation of contract price based on contract or best judgment if specific breakdown not available</a:t>
            </a:r>
          </a:p>
          <a:p>
            <a:pPr marL="2290763" lvl="2" indent="-461963" algn="just">
              <a:spcBef>
                <a:spcPts val="0"/>
              </a:spcBef>
            </a:pPr>
            <a:endParaRPr lang="en-US" sz="1800" dirty="0"/>
          </a:p>
          <a:p>
            <a:pPr marL="1601788" indent="-687388" algn="just">
              <a:spcBef>
                <a:spcPts val="0"/>
              </a:spcBef>
            </a:pPr>
            <a:r>
              <a:rPr lang="en-US" sz="3400" dirty="0"/>
              <a:t>Lease Changes</a:t>
            </a:r>
          </a:p>
          <a:p>
            <a:pPr lvl="2" algn="just">
              <a:spcBef>
                <a:spcPts val="0"/>
              </a:spcBef>
              <a:buFont typeface="Arial" panose="020B0604020202020204" pitchFamily="34" charset="0"/>
              <a:buChar char="-"/>
            </a:pPr>
            <a:r>
              <a:rPr lang="en-US" sz="3000" dirty="0"/>
              <a:t>Terminations: write off asset and liability, record gain or loss (unless purchasing – then reclass to asset)</a:t>
            </a:r>
          </a:p>
          <a:p>
            <a:pPr lvl="2" algn="just">
              <a:spcBef>
                <a:spcPts val="0"/>
              </a:spcBef>
              <a:buFont typeface="Arial" panose="020B0604020202020204" pitchFamily="34" charset="0"/>
              <a:buChar char="-"/>
            </a:pPr>
            <a:r>
              <a:rPr lang="en-US" sz="3000" dirty="0"/>
              <a:t>Modification or change in significant circumstances: re-measure lease, change prospectively. Also remeasure asset.</a:t>
            </a:r>
          </a:p>
          <a:p>
            <a:pPr marL="2290763" lvl="2" indent="-461963" algn="just">
              <a:spcBef>
                <a:spcPts val="0"/>
              </a:spcBef>
            </a:pPr>
            <a:endParaRPr lang="en-US" sz="1800" dirty="0"/>
          </a:p>
          <a:p>
            <a:pPr marL="1601788" indent="-687388" algn="just">
              <a:spcBef>
                <a:spcPts val="0"/>
              </a:spcBef>
            </a:pPr>
            <a:r>
              <a:rPr lang="en-US" sz="3400" dirty="0"/>
              <a:t>Subleases</a:t>
            </a:r>
          </a:p>
          <a:p>
            <a:pPr lvl="2" algn="just">
              <a:spcBef>
                <a:spcPts val="0"/>
              </a:spcBef>
              <a:buFont typeface="Arial" panose="020B0604020202020204" pitchFamily="34" charset="0"/>
              <a:buChar char="-"/>
            </a:pPr>
            <a:r>
              <a:rPr lang="en-US" sz="3000" dirty="0"/>
              <a:t>Separate, independent transaction</a:t>
            </a:r>
          </a:p>
          <a:p>
            <a:pPr marL="2290763" lvl="2" indent="-461963" algn="just">
              <a:spcBef>
                <a:spcPts val="0"/>
              </a:spcBef>
            </a:pPr>
            <a:endParaRPr lang="en-US" sz="1800" dirty="0"/>
          </a:p>
          <a:p>
            <a:pPr marL="1601788" indent="-687388" algn="just">
              <a:spcBef>
                <a:spcPts val="0"/>
              </a:spcBef>
            </a:pPr>
            <a:r>
              <a:rPr lang="en-US" sz="3400" dirty="0"/>
              <a:t>$1 Leases (or similar)</a:t>
            </a:r>
          </a:p>
          <a:p>
            <a:pPr lvl="2" algn="just">
              <a:spcBef>
                <a:spcPts val="0"/>
              </a:spcBef>
              <a:buFont typeface="Arial" panose="020B0604020202020204" pitchFamily="34" charset="0"/>
              <a:buChar char="-"/>
            </a:pPr>
            <a:r>
              <a:rPr lang="en-US" sz="3000" dirty="0"/>
              <a:t>No impact (not an exchange or exchange-like transaction)</a:t>
            </a:r>
          </a:p>
          <a:p>
            <a:pPr marL="1601788" indent="-687388">
              <a:spcBef>
                <a:spcPts val="0"/>
              </a:spcBef>
            </a:pPr>
            <a:endParaRPr lang="en-US" sz="3200" dirty="0"/>
          </a:p>
          <a:p>
            <a:pPr marL="1601788" indent="-687388">
              <a:spcBef>
                <a:spcPts val="0"/>
              </a:spcBef>
            </a:pPr>
            <a:endParaRPr lang="en-US" sz="3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Other Considerations</a:t>
            </a:r>
          </a:p>
        </p:txBody>
      </p:sp>
    </p:spTree>
    <p:extLst>
      <p:ext uri="{BB962C8B-B14F-4D97-AF65-F5344CB8AC3E}">
        <p14:creationId xmlns:p14="http://schemas.microsoft.com/office/powerpoint/2010/main" val="4438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ABA2E-9BEF-47EB-8B97-4DAE9F348C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3400" dirty="0"/>
              <a:t>Exemptions</a:t>
            </a:r>
          </a:p>
          <a:p>
            <a:pPr lvl="2" algn="just">
              <a:spcBef>
                <a:spcPts val="0"/>
              </a:spcBef>
              <a:buFont typeface="Arial" panose="020B0604020202020204" pitchFamily="34" charset="0"/>
              <a:buChar char="-"/>
            </a:pPr>
            <a:r>
              <a:rPr lang="en-US" sz="3000" dirty="0"/>
              <a:t>Lease with transfer of ownership (use traditional capital lease accounting)</a:t>
            </a:r>
          </a:p>
          <a:p>
            <a:pPr lvl="2" algn="just">
              <a:spcBef>
                <a:spcPts val="0"/>
              </a:spcBef>
              <a:buFont typeface="Arial" panose="020B0604020202020204" pitchFamily="34" charset="0"/>
              <a:buChar char="-"/>
            </a:pPr>
            <a:r>
              <a:rPr lang="en-US" sz="3000" dirty="0"/>
              <a:t>Leases of assets that are investments</a:t>
            </a:r>
          </a:p>
          <a:p>
            <a:pPr lvl="2" algn="just">
              <a:spcBef>
                <a:spcPts val="0"/>
              </a:spcBef>
              <a:buFont typeface="Arial" panose="020B0604020202020204" pitchFamily="34" charset="0"/>
              <a:buChar char="-"/>
            </a:pPr>
            <a:r>
              <a:rPr lang="en-US" sz="3000" dirty="0"/>
              <a:t>Service contracts (unless lease component exists)</a:t>
            </a:r>
          </a:p>
          <a:p>
            <a:pPr lvl="2" algn="just">
              <a:spcBef>
                <a:spcPts val="0"/>
              </a:spcBef>
              <a:buFont typeface="Arial" panose="020B0604020202020204" pitchFamily="34" charset="0"/>
              <a:buChar char="-"/>
            </a:pPr>
            <a:r>
              <a:rPr lang="en-US" sz="3000" dirty="0"/>
              <a:t>Computer software licensing</a:t>
            </a:r>
          </a:p>
          <a:p>
            <a:pPr lvl="2" algn="just">
              <a:spcBef>
                <a:spcPts val="0"/>
              </a:spcBef>
              <a:buFont typeface="Arial" panose="020B0604020202020204" pitchFamily="34" charset="0"/>
              <a:buChar char="-"/>
            </a:pPr>
            <a:r>
              <a:rPr lang="en-US" sz="3000" dirty="0"/>
              <a:t>Intangible assets</a:t>
            </a:r>
          </a:p>
          <a:p>
            <a:pPr lvl="2" algn="just">
              <a:spcBef>
                <a:spcPts val="0"/>
              </a:spcBef>
              <a:buFont typeface="Arial" panose="020B0604020202020204" pitchFamily="34" charset="0"/>
              <a:buChar char="-"/>
            </a:pPr>
            <a:r>
              <a:rPr lang="en-US" sz="3000" dirty="0"/>
              <a:t>Biological assets</a:t>
            </a:r>
          </a:p>
          <a:p>
            <a:pPr marL="3201988" lvl="2" indent="-687388" algn="just">
              <a:spcBef>
                <a:spcPts val="0"/>
              </a:spcBef>
            </a:pPr>
            <a:endParaRPr lang="en-US" sz="2600" dirty="0"/>
          </a:p>
          <a:p>
            <a:pPr marL="1601788" indent="-687388" algn="just">
              <a:spcBef>
                <a:spcPts val="0"/>
              </a:spcBef>
            </a:pPr>
            <a:r>
              <a:rPr lang="en-US" sz="3400" dirty="0"/>
              <a:t>Related Parties</a:t>
            </a:r>
          </a:p>
          <a:p>
            <a:pPr lvl="2" algn="just">
              <a:spcBef>
                <a:spcPts val="0"/>
              </a:spcBef>
              <a:buFont typeface="Arial" panose="020B0604020202020204" pitchFamily="34" charset="0"/>
              <a:buChar char="-"/>
            </a:pPr>
            <a:r>
              <a:rPr lang="en-US" sz="3000" dirty="0"/>
              <a:t>No changes from regular lease accounting</a:t>
            </a:r>
          </a:p>
          <a:p>
            <a:pPr lvl="2" algn="just">
              <a:spcBef>
                <a:spcPts val="0"/>
              </a:spcBef>
              <a:buFont typeface="Arial" panose="020B0604020202020204" pitchFamily="34" charset="0"/>
              <a:buChar char="-"/>
            </a:pPr>
            <a:r>
              <a:rPr lang="en-US" sz="3000" dirty="0"/>
              <a:t>Emphasis on substance of transaction, not form</a:t>
            </a:r>
          </a:p>
          <a:p>
            <a:pPr marL="3201988" lvl="2" indent="-687388" algn="just">
              <a:spcBef>
                <a:spcPts val="0"/>
              </a:spcBef>
            </a:pPr>
            <a:endParaRPr lang="en-US" sz="2600" dirty="0"/>
          </a:p>
          <a:p>
            <a:pPr marL="1601788" indent="-687388" algn="just">
              <a:spcBef>
                <a:spcPts val="0"/>
              </a:spcBef>
            </a:pPr>
            <a:r>
              <a:rPr lang="en-US" sz="3400" dirty="0"/>
              <a:t>Sale-Leaseback Transactions</a:t>
            </a:r>
          </a:p>
          <a:p>
            <a:pPr lvl="2" algn="just">
              <a:spcBef>
                <a:spcPts val="0"/>
              </a:spcBef>
              <a:buFont typeface="Arial" panose="020B0604020202020204" pitchFamily="34" charset="0"/>
              <a:buChar char="-"/>
            </a:pPr>
            <a:r>
              <a:rPr lang="en-US" sz="3000" dirty="0"/>
              <a:t>Sale and lease as independent transactions</a:t>
            </a:r>
          </a:p>
          <a:p>
            <a:pPr lvl="2" algn="just">
              <a:spcBef>
                <a:spcPts val="0"/>
              </a:spcBef>
              <a:buFont typeface="Arial" panose="020B0604020202020204" pitchFamily="34" charset="0"/>
              <a:buChar char="-"/>
            </a:pPr>
            <a:r>
              <a:rPr lang="en-US" sz="3000" dirty="0"/>
              <a:t>Difference between carrying value of sold asset and net proceeds from sale = deferred inflow/outflow recognized over term of lease</a:t>
            </a:r>
          </a:p>
          <a:p>
            <a:pPr marL="1601788" indent="-687388">
              <a:spcBef>
                <a:spcPts val="0"/>
              </a:spcBef>
            </a:pPr>
            <a:endParaRPr lang="en-US" sz="3000" dirty="0"/>
          </a:p>
          <a:p>
            <a:pPr marL="1601788" indent="-687388">
              <a:spcBef>
                <a:spcPts val="0"/>
              </a:spcBef>
            </a:pPr>
            <a:endParaRPr lang="en-US" sz="3200" dirty="0"/>
          </a:p>
          <a:p>
            <a:pPr marL="1601788" indent="-687388">
              <a:spcBef>
                <a:spcPts val="0"/>
              </a:spcBef>
            </a:pPr>
            <a:endParaRPr lang="en-US" sz="3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Other Considerations</a:t>
            </a:r>
          </a:p>
        </p:txBody>
      </p:sp>
    </p:spTree>
    <p:extLst>
      <p:ext uri="{BB962C8B-B14F-4D97-AF65-F5344CB8AC3E}">
        <p14:creationId xmlns:p14="http://schemas.microsoft.com/office/powerpoint/2010/main" val="391381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ABA2E-9BEF-47EB-8B97-4DAE9F348C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3400" dirty="0"/>
              <a:t>Initial Discounting of Lease Liability / Receivable</a:t>
            </a:r>
          </a:p>
          <a:p>
            <a:pPr marL="1601788" indent="-687388" algn="just">
              <a:spcBef>
                <a:spcPts val="0"/>
              </a:spcBef>
            </a:pPr>
            <a:endParaRPr lang="en-US" sz="1000" dirty="0"/>
          </a:p>
          <a:p>
            <a:pPr lvl="2" algn="just">
              <a:spcBef>
                <a:spcPts val="0"/>
              </a:spcBef>
              <a:buFont typeface="Arial" panose="020B0604020202020204" pitchFamily="34" charset="0"/>
              <a:buChar char="-"/>
            </a:pPr>
            <a:r>
              <a:rPr lang="en-US" sz="3000" dirty="0"/>
              <a:t>Explicit/implicit rate, if available from Lessor</a:t>
            </a:r>
          </a:p>
          <a:p>
            <a:pPr lvl="2" algn="just">
              <a:spcBef>
                <a:spcPts val="0"/>
              </a:spcBef>
              <a:buFont typeface="Arial" panose="020B0604020202020204" pitchFamily="34" charset="0"/>
              <a:buChar char="-"/>
            </a:pPr>
            <a:r>
              <a:rPr lang="en-US" sz="3000" dirty="0"/>
              <a:t>Incremental borrowing rate (note: leases do NOT have to be re-measured if such rate changes)</a:t>
            </a:r>
          </a:p>
          <a:p>
            <a:pPr marL="2290763" lvl="2" indent="-461963" algn="just">
              <a:spcBef>
                <a:spcPts val="0"/>
              </a:spcBef>
            </a:pPr>
            <a:endParaRPr lang="en-US" sz="2000" dirty="0"/>
          </a:p>
          <a:p>
            <a:pPr marL="1601788" indent="-687388" algn="just">
              <a:spcBef>
                <a:spcPts val="0"/>
              </a:spcBef>
            </a:pPr>
            <a:r>
              <a:rPr lang="en-US" sz="3400" dirty="0"/>
              <a:t>Best Practices </a:t>
            </a:r>
          </a:p>
          <a:p>
            <a:pPr marL="1601788" indent="-687388" algn="just">
              <a:spcBef>
                <a:spcPts val="0"/>
              </a:spcBef>
            </a:pPr>
            <a:endParaRPr lang="en-US" sz="1000" dirty="0"/>
          </a:p>
          <a:p>
            <a:pPr lvl="2" algn="just">
              <a:spcBef>
                <a:spcPts val="0"/>
              </a:spcBef>
              <a:buFont typeface="Arial" panose="020B0604020202020204" pitchFamily="34" charset="0"/>
              <a:buChar char="-"/>
            </a:pPr>
            <a:r>
              <a:rPr lang="en-US" sz="3000" dirty="0"/>
              <a:t>Work with lessors now to get information included in contract</a:t>
            </a:r>
          </a:p>
          <a:p>
            <a:pPr marL="3205163" lvl="3" indent="-461963" algn="just">
              <a:spcBef>
                <a:spcPts val="0"/>
              </a:spcBef>
            </a:pPr>
            <a:endParaRPr lang="en-US" sz="1000" dirty="0"/>
          </a:p>
          <a:p>
            <a:pPr lvl="2" algn="just">
              <a:spcBef>
                <a:spcPts val="0"/>
              </a:spcBef>
              <a:buFont typeface="Arial" panose="020B0604020202020204" pitchFamily="34" charset="0"/>
              <a:buChar char="-"/>
            </a:pPr>
            <a:r>
              <a:rPr lang="en-US" sz="3000" dirty="0"/>
              <a:t>Possible to use FMV and useful life to back into the implied rate used by lessor (see implementation guide)</a:t>
            </a:r>
          </a:p>
          <a:p>
            <a:pPr marL="1601788" indent="-687388">
              <a:spcBef>
                <a:spcPts val="0"/>
              </a:spcBef>
            </a:pPr>
            <a:endParaRPr lang="en-US" sz="3000" dirty="0"/>
          </a:p>
          <a:p>
            <a:pPr marL="1601788" indent="-687388">
              <a:spcBef>
                <a:spcPts val="0"/>
              </a:spcBef>
            </a:pPr>
            <a:endParaRPr lang="en-US" sz="3000" dirty="0"/>
          </a:p>
          <a:p>
            <a:pPr marL="1601788" indent="-687388">
              <a:spcBef>
                <a:spcPts val="0"/>
              </a:spcBef>
            </a:pPr>
            <a:endParaRPr lang="en-US" sz="3200" dirty="0"/>
          </a:p>
          <a:p>
            <a:pPr marL="1601788" indent="-687388">
              <a:spcBef>
                <a:spcPts val="0"/>
              </a:spcBef>
            </a:pPr>
            <a:endParaRPr lang="en-US" sz="3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Accounting Considerations</a:t>
            </a:r>
          </a:p>
        </p:txBody>
      </p:sp>
    </p:spTree>
    <p:extLst>
      <p:ext uri="{BB962C8B-B14F-4D97-AF65-F5344CB8AC3E}">
        <p14:creationId xmlns:p14="http://schemas.microsoft.com/office/powerpoint/2010/main" val="295321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18204A-AB78-46DF-9DD5-7B1DC06C34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4000" dirty="0"/>
              <a:t>Governmental Funds</a:t>
            </a:r>
          </a:p>
          <a:p>
            <a:pPr marL="1601788" indent="-687388" algn="just">
              <a:spcBef>
                <a:spcPts val="0"/>
              </a:spcBef>
            </a:pPr>
            <a:endParaRPr lang="en-US" sz="800" dirty="0"/>
          </a:p>
          <a:p>
            <a:pPr lvl="2" algn="just">
              <a:spcBef>
                <a:spcPts val="0"/>
              </a:spcBef>
              <a:buFont typeface="Arial" panose="020B0604020202020204" pitchFamily="34" charset="0"/>
              <a:buChar char="-"/>
            </a:pPr>
            <a:r>
              <a:rPr lang="en-US" sz="3600" dirty="0"/>
              <a:t>Expenditure and other financing source in period of initial lease recognition</a:t>
            </a:r>
          </a:p>
          <a:p>
            <a:pPr marL="3201988" lvl="2" indent="-687388" algn="just">
              <a:spcBef>
                <a:spcPts val="0"/>
              </a:spcBef>
            </a:pPr>
            <a:endParaRPr lang="en-US" sz="3600" dirty="0"/>
          </a:p>
          <a:p>
            <a:pPr marL="1601788" indent="-687388" algn="just">
              <a:spcBef>
                <a:spcPts val="0"/>
              </a:spcBef>
            </a:pPr>
            <a:r>
              <a:rPr lang="en-US" sz="4000" dirty="0"/>
              <a:t>Materiality</a:t>
            </a:r>
          </a:p>
          <a:p>
            <a:pPr marL="1601788" indent="-687388" algn="just">
              <a:spcBef>
                <a:spcPts val="0"/>
              </a:spcBef>
            </a:pPr>
            <a:endParaRPr lang="en-US" sz="800" dirty="0"/>
          </a:p>
          <a:p>
            <a:pPr lvl="2" algn="just">
              <a:spcBef>
                <a:spcPts val="0"/>
              </a:spcBef>
              <a:buFont typeface="Arial" panose="020B0604020202020204" pitchFamily="34" charset="0"/>
              <a:buChar char="-"/>
            </a:pPr>
            <a:r>
              <a:rPr lang="en-US" sz="3600" dirty="0"/>
              <a:t>No official de minimis threshold</a:t>
            </a:r>
          </a:p>
          <a:p>
            <a:pPr lvl="2" algn="just">
              <a:spcBef>
                <a:spcPts val="0"/>
              </a:spcBef>
              <a:buFont typeface="Arial" panose="020B0604020202020204" pitchFamily="34" charset="0"/>
              <a:buChar char="-"/>
            </a:pPr>
            <a:endParaRPr lang="en-US" sz="800" dirty="0"/>
          </a:p>
          <a:p>
            <a:pPr lvl="2" algn="just">
              <a:spcBef>
                <a:spcPts val="0"/>
              </a:spcBef>
              <a:buFont typeface="Arial" panose="020B0604020202020204" pitchFamily="34" charset="0"/>
              <a:buChar char="-"/>
            </a:pPr>
            <a:r>
              <a:rPr lang="en-US" sz="3600" dirty="0"/>
              <a:t>Consider setting policy (similar to a capitalization policy)</a:t>
            </a:r>
            <a:endParaRPr lang="en-US" sz="3000" dirty="0"/>
          </a:p>
          <a:p>
            <a:pPr marL="1601788" indent="-687388">
              <a:spcBef>
                <a:spcPts val="0"/>
              </a:spcBef>
            </a:pPr>
            <a:endParaRPr lang="en-US" sz="3000" dirty="0"/>
          </a:p>
          <a:p>
            <a:pPr marL="1601788" indent="-687388">
              <a:spcBef>
                <a:spcPts val="0"/>
              </a:spcBef>
            </a:pPr>
            <a:endParaRPr lang="en-US" sz="3200" dirty="0"/>
          </a:p>
          <a:p>
            <a:pPr marL="1601788" indent="-687388">
              <a:spcBef>
                <a:spcPts val="0"/>
              </a:spcBef>
            </a:pPr>
            <a:endParaRPr lang="en-US" sz="3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Practical Accounting Considerations</a:t>
            </a:r>
          </a:p>
        </p:txBody>
      </p:sp>
    </p:spTree>
    <p:extLst>
      <p:ext uri="{BB962C8B-B14F-4D97-AF65-F5344CB8AC3E}">
        <p14:creationId xmlns:p14="http://schemas.microsoft.com/office/powerpoint/2010/main" val="297553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5224"/>
            <a:ext cx="18288000" cy="10372224"/>
          </a:xfrm>
          <a:prstGeom prst="rect">
            <a:avLst/>
          </a:prstGeom>
          <a:solidFill>
            <a:srgbClr val="73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grpSp>
        <p:nvGrpSpPr>
          <p:cNvPr id="15" name="Group 14">
            <a:extLst>
              <a:ext uri="{FF2B5EF4-FFF2-40B4-BE49-F238E27FC236}">
                <a16:creationId xmlns:a16="http://schemas.microsoft.com/office/drawing/2014/main" id="{05B180AE-1A51-4E34-B2F0-9879F1F1F91E}"/>
              </a:ext>
            </a:extLst>
          </p:cNvPr>
          <p:cNvGrpSpPr/>
          <p:nvPr/>
        </p:nvGrpSpPr>
        <p:grpSpPr>
          <a:xfrm>
            <a:off x="785150" y="1419205"/>
            <a:ext cx="19331650" cy="3925304"/>
            <a:chOff x="785150" y="5749805"/>
            <a:chExt cx="19331650" cy="3925304"/>
          </a:xfrm>
        </p:grpSpPr>
        <p:sp>
          <p:nvSpPr>
            <p:cNvPr id="17" name="Rounded Rectangle 13">
              <a:extLst>
                <a:ext uri="{FF2B5EF4-FFF2-40B4-BE49-F238E27FC236}">
                  <a16:creationId xmlns:a16="http://schemas.microsoft.com/office/drawing/2014/main" id="{29C64F02-6790-444E-81F6-CD53DBC245D1}"/>
                </a:ext>
              </a:extLst>
            </p:cNvPr>
            <p:cNvSpPr/>
            <p:nvPr/>
          </p:nvSpPr>
          <p:spPr>
            <a:xfrm>
              <a:off x="3962400" y="5764371"/>
              <a:ext cx="16154400" cy="3910738"/>
            </a:xfrm>
            <a:prstGeom prst="roundRect">
              <a:avLst/>
            </a:prstGeom>
            <a:solidFill>
              <a:srgbClr val="C4E86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9" name="TextBox 18">
              <a:extLst>
                <a:ext uri="{FF2B5EF4-FFF2-40B4-BE49-F238E27FC236}">
                  <a16:creationId xmlns:a16="http://schemas.microsoft.com/office/drawing/2014/main" id="{4CF97A20-D7A6-4B8B-9135-002F6E95A730}"/>
                </a:ext>
              </a:extLst>
            </p:cNvPr>
            <p:cNvSpPr txBox="1"/>
            <p:nvPr/>
          </p:nvSpPr>
          <p:spPr>
            <a:xfrm>
              <a:off x="4557652" y="6138864"/>
              <a:ext cx="9615548" cy="1125436"/>
            </a:xfrm>
            <a:prstGeom prst="rect">
              <a:avLst/>
            </a:prstGeom>
            <a:noFill/>
          </p:spPr>
          <p:txBody>
            <a:bodyPr wrap="square" rtlCol="0">
              <a:spAutoFit/>
            </a:bodyPr>
            <a:lstStyle/>
            <a:p>
              <a:pPr>
                <a:lnSpc>
                  <a:spcPts val="4000"/>
                </a:lnSpc>
              </a:pPr>
              <a:r>
                <a:rPr lang="en-US" sz="5400" b="1" dirty="0">
                  <a:solidFill>
                    <a:schemeClr val="bg1"/>
                  </a:solidFill>
                </a:rPr>
                <a:t>MEET</a:t>
              </a:r>
              <a:r>
                <a:rPr lang="en-US" sz="5400" dirty="0"/>
                <a:t> </a:t>
              </a:r>
              <a:r>
                <a:rPr lang="en-US" sz="5400" dirty="0">
                  <a:latin typeface="+mj-lt"/>
                </a:rPr>
                <a:t>Wayne Durrett, CPA</a:t>
              </a:r>
            </a:p>
            <a:p>
              <a:pPr>
                <a:lnSpc>
                  <a:spcPts val="4000"/>
                </a:lnSpc>
              </a:pPr>
              <a:r>
                <a:rPr lang="en-US" sz="4000" dirty="0">
                  <a:latin typeface="+mj-lt"/>
                </a:rPr>
                <a:t>Manager</a:t>
              </a:r>
            </a:p>
          </p:txBody>
        </p:sp>
        <p:sp>
          <p:nvSpPr>
            <p:cNvPr id="20" name="TextBox 19">
              <a:extLst>
                <a:ext uri="{FF2B5EF4-FFF2-40B4-BE49-F238E27FC236}">
                  <a16:creationId xmlns:a16="http://schemas.microsoft.com/office/drawing/2014/main" id="{28E4C1D5-5CEF-4E1B-9773-131E6F9CFA8F}"/>
                </a:ext>
              </a:extLst>
            </p:cNvPr>
            <p:cNvSpPr txBox="1"/>
            <p:nvPr/>
          </p:nvSpPr>
          <p:spPr>
            <a:xfrm>
              <a:off x="4419600" y="7243981"/>
              <a:ext cx="11901546" cy="1938992"/>
            </a:xfrm>
            <a:prstGeom prst="rect">
              <a:avLst/>
            </a:prstGeom>
            <a:noFill/>
          </p:spPr>
          <p:txBody>
            <a:bodyPr wrap="square" rtlCol="0">
              <a:spAutoFit/>
            </a:bodyPr>
            <a:lstStyle/>
            <a:p>
              <a:pPr algn="just"/>
              <a:r>
                <a:rPr lang="en-US" sz="2400" dirty="0"/>
                <a:t>Wayne has over seven years of professional auditing and accounting experience. Wayne focuses primarily on our clients in the government, nonprofit and higher education industries and performs single audits as well as general financial statement audits. The vast majority of his work focuses on entities reporting under governmental accounting standards, giving him in-depth knowledge of government practices and standards.</a:t>
              </a:r>
            </a:p>
          </p:txBody>
        </p:sp>
        <p:pic>
          <p:nvPicPr>
            <p:cNvPr id="21" name="Picture 20">
              <a:extLst>
                <a:ext uri="{FF2B5EF4-FFF2-40B4-BE49-F238E27FC236}">
                  <a16:creationId xmlns:a16="http://schemas.microsoft.com/office/drawing/2014/main" id="{A0443813-675B-4C54-9318-5450D7C66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5150" y="5749805"/>
              <a:ext cx="2696895" cy="3925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23" name="Rounded Rectangle 1">
            <a:extLst>
              <a:ext uri="{FF2B5EF4-FFF2-40B4-BE49-F238E27FC236}">
                <a16:creationId xmlns:a16="http://schemas.microsoft.com/office/drawing/2014/main" id="{19C697F9-E82E-4C0F-91FA-655AFAE9B3BE}"/>
              </a:ext>
            </a:extLst>
          </p:cNvPr>
          <p:cNvSpPr/>
          <p:nvPr/>
        </p:nvSpPr>
        <p:spPr>
          <a:xfrm>
            <a:off x="3962402" y="5746428"/>
            <a:ext cx="16154400" cy="3911308"/>
          </a:xfrm>
          <a:prstGeom prst="roundRect">
            <a:avLst/>
          </a:prstGeom>
          <a:solidFill>
            <a:srgbClr val="C4E86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24" name="TextBox 23">
            <a:extLst>
              <a:ext uri="{FF2B5EF4-FFF2-40B4-BE49-F238E27FC236}">
                <a16:creationId xmlns:a16="http://schemas.microsoft.com/office/drawing/2014/main" id="{C8196C91-E289-4867-850D-2C61F3A17A69}"/>
              </a:ext>
            </a:extLst>
          </p:cNvPr>
          <p:cNvSpPr txBox="1"/>
          <p:nvPr/>
        </p:nvSpPr>
        <p:spPr>
          <a:xfrm>
            <a:off x="4557654" y="6151664"/>
            <a:ext cx="7710546" cy="1125436"/>
          </a:xfrm>
          <a:prstGeom prst="rect">
            <a:avLst/>
          </a:prstGeom>
          <a:noFill/>
        </p:spPr>
        <p:txBody>
          <a:bodyPr wrap="square" rtlCol="0">
            <a:spAutoFit/>
          </a:bodyPr>
          <a:lstStyle/>
          <a:p>
            <a:pPr>
              <a:lnSpc>
                <a:spcPts val="4000"/>
              </a:lnSpc>
            </a:pPr>
            <a:r>
              <a:rPr lang="en-US" sz="5400" b="1" dirty="0">
                <a:solidFill>
                  <a:schemeClr val="bg1"/>
                </a:solidFill>
              </a:rPr>
              <a:t>MEET</a:t>
            </a:r>
            <a:r>
              <a:rPr lang="en-US" sz="5400" dirty="0"/>
              <a:t> Ben Clark</a:t>
            </a:r>
            <a:r>
              <a:rPr lang="en-US" sz="5400" dirty="0">
                <a:solidFill>
                  <a:srgbClr val="414042"/>
                </a:solidFill>
              </a:rPr>
              <a:t>, CPA</a:t>
            </a:r>
          </a:p>
          <a:p>
            <a:pPr>
              <a:lnSpc>
                <a:spcPts val="4000"/>
              </a:lnSpc>
            </a:pPr>
            <a:r>
              <a:rPr lang="en-US" sz="4000" dirty="0">
                <a:solidFill>
                  <a:srgbClr val="414042"/>
                </a:solidFill>
              </a:rPr>
              <a:t>Manager</a:t>
            </a:r>
            <a:endParaRPr lang="en-US" sz="4000" dirty="0">
              <a:latin typeface="+mj-lt"/>
            </a:endParaRPr>
          </a:p>
        </p:txBody>
      </p:sp>
      <p:sp>
        <p:nvSpPr>
          <p:cNvPr id="25" name="TextBox 24">
            <a:extLst>
              <a:ext uri="{FF2B5EF4-FFF2-40B4-BE49-F238E27FC236}">
                <a16:creationId xmlns:a16="http://schemas.microsoft.com/office/drawing/2014/main" id="{E29B4103-88B8-4365-994A-AECBC5E665DD}"/>
              </a:ext>
            </a:extLst>
          </p:cNvPr>
          <p:cNvSpPr txBox="1"/>
          <p:nvPr/>
        </p:nvSpPr>
        <p:spPr>
          <a:xfrm>
            <a:off x="4561978" y="7286998"/>
            <a:ext cx="12049622" cy="1938992"/>
          </a:xfrm>
          <a:prstGeom prst="rect">
            <a:avLst/>
          </a:prstGeom>
          <a:noFill/>
        </p:spPr>
        <p:txBody>
          <a:bodyPr wrap="square" rtlCol="0">
            <a:spAutoFit/>
          </a:bodyPr>
          <a:lstStyle/>
          <a:p>
            <a:pPr algn="just" fontAlgn="base"/>
            <a:r>
              <a:rPr lang="en-US" sz="2400" dirty="0"/>
              <a:t>Benjamin has over six years of accounting and auditing experience. He works on audits, compilations and reviews and is a key member of our Accounting &amp; Auditing Services Team. The vast majority of his efforts focus on government entities, nonprofit organizations, and higher education entities, giving him in-depth knowledge of Uniform Guidance and other federal and state audit guidelines.</a:t>
            </a:r>
            <a:endParaRPr lang="en-US" sz="2400" dirty="0">
              <a:highlight>
                <a:srgbClr val="FFFF00"/>
              </a:highlight>
            </a:endParaRPr>
          </a:p>
        </p:txBody>
      </p:sp>
      <p:pic>
        <p:nvPicPr>
          <p:cNvPr id="26" name="Picture 25">
            <a:extLst>
              <a:ext uri="{FF2B5EF4-FFF2-40B4-BE49-F238E27FC236}">
                <a16:creationId xmlns:a16="http://schemas.microsoft.com/office/drawing/2014/main" id="{16B1F240-88EE-4CE4-BFB7-F9E1803BFD3E}"/>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78165" y="5746428"/>
            <a:ext cx="2697480" cy="3925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itle 1"/>
          <p:cNvSpPr>
            <a:spLocks noGrp="1"/>
          </p:cNvSpPr>
          <p:nvPr>
            <p:ph type="title"/>
          </p:nvPr>
        </p:nvSpPr>
        <p:spPr>
          <a:xfrm>
            <a:off x="10668000" y="-76200"/>
            <a:ext cx="16459200" cy="1714500"/>
          </a:xfrm>
        </p:spPr>
        <p:txBody>
          <a:bodyPr>
            <a:noAutofit/>
          </a:bodyPr>
          <a:lstStyle/>
          <a:p>
            <a:pPr lvl="0"/>
            <a:r>
              <a:rPr lang="en-US" dirty="0">
                <a:solidFill>
                  <a:schemeClr val="bg1"/>
                </a:solidFill>
              </a:rPr>
              <a:t>Your Presenters </a:t>
            </a:r>
          </a:p>
        </p:txBody>
      </p:sp>
    </p:spTree>
    <p:extLst>
      <p:ext uri="{BB962C8B-B14F-4D97-AF65-F5344CB8AC3E}">
        <p14:creationId xmlns:p14="http://schemas.microsoft.com/office/powerpoint/2010/main" val="116903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Assess bond/debt covenants</a:t>
            </a:r>
          </a:p>
          <a:p>
            <a:pPr lvl="2" algn="just">
              <a:spcBef>
                <a:spcPts val="0"/>
              </a:spcBef>
              <a:buFont typeface="Arial" panose="020B0604020202020204" pitchFamily="34" charset="0"/>
              <a:buChar char="-"/>
            </a:pPr>
            <a:r>
              <a:rPr lang="en-US" sz="3200" dirty="0"/>
              <a:t>Debt to XYZ measurements in jeopardy?</a:t>
            </a:r>
          </a:p>
          <a:p>
            <a:pPr marL="2290763" lvl="2" indent="-461963" algn="just">
              <a:spcBef>
                <a:spcPts val="0"/>
              </a:spcBef>
            </a:pPr>
            <a:endParaRPr lang="en-US" sz="1600" dirty="0"/>
          </a:p>
          <a:p>
            <a:pPr marL="1601788" indent="-687388" algn="just">
              <a:spcBef>
                <a:spcPts val="0"/>
              </a:spcBef>
            </a:pPr>
            <a:r>
              <a:rPr lang="en-US" sz="4000" dirty="0"/>
              <a:t>Lease Policies</a:t>
            </a:r>
          </a:p>
          <a:p>
            <a:pPr lvl="2" algn="just">
              <a:spcBef>
                <a:spcPts val="0"/>
              </a:spcBef>
              <a:buFont typeface="Arial" panose="020B0604020202020204" pitchFamily="34" charset="0"/>
              <a:buChar char="-"/>
            </a:pPr>
            <a:r>
              <a:rPr lang="en-US" sz="3200" dirty="0"/>
              <a:t>Working “capitalization” threshold</a:t>
            </a:r>
          </a:p>
          <a:p>
            <a:pPr lvl="2" algn="just">
              <a:spcBef>
                <a:spcPts val="0"/>
              </a:spcBef>
              <a:buFont typeface="Arial" panose="020B0604020202020204" pitchFamily="34" charset="0"/>
              <a:buChar char="-"/>
            </a:pPr>
            <a:r>
              <a:rPr lang="en-US" sz="3200" dirty="0"/>
              <a:t>Definition of “reasonably certain”</a:t>
            </a:r>
          </a:p>
          <a:p>
            <a:pPr lvl="2" algn="just">
              <a:spcBef>
                <a:spcPts val="0"/>
              </a:spcBef>
              <a:buFont typeface="Arial" panose="020B0604020202020204" pitchFamily="34" charset="0"/>
              <a:buChar char="-"/>
            </a:pPr>
            <a:r>
              <a:rPr lang="en-US" sz="3200" dirty="0"/>
              <a:t>Allocation procedures for non-lease components (if significant)</a:t>
            </a:r>
          </a:p>
          <a:p>
            <a:pPr lvl="2" algn="just">
              <a:spcBef>
                <a:spcPts val="0"/>
              </a:spcBef>
              <a:buFont typeface="Arial" panose="020B0604020202020204" pitchFamily="34" charset="0"/>
              <a:buChar char="-"/>
            </a:pPr>
            <a:r>
              <a:rPr lang="en-US" sz="3200" dirty="0"/>
              <a:t>Separate from other capital assets</a:t>
            </a:r>
          </a:p>
          <a:p>
            <a:pPr marL="2290763" lvl="2" indent="-461963" algn="just">
              <a:spcBef>
                <a:spcPts val="0"/>
              </a:spcBef>
            </a:pPr>
            <a:endParaRPr lang="en-US" sz="1600" dirty="0"/>
          </a:p>
          <a:p>
            <a:pPr marL="1601788" indent="-687388" algn="just">
              <a:spcBef>
                <a:spcPts val="0"/>
              </a:spcBef>
            </a:pPr>
            <a:r>
              <a:rPr lang="en-US" sz="4000" dirty="0"/>
              <a:t>Begin summarizing lease terms</a:t>
            </a:r>
          </a:p>
          <a:p>
            <a:pPr marL="1601788" indent="-687388" algn="just">
              <a:spcBef>
                <a:spcPts val="0"/>
              </a:spcBef>
            </a:pPr>
            <a:endParaRPr lang="en-US" sz="1600" dirty="0"/>
          </a:p>
          <a:p>
            <a:pPr marL="1601788" indent="-687388" algn="just">
              <a:spcBef>
                <a:spcPts val="0"/>
              </a:spcBef>
            </a:pPr>
            <a:r>
              <a:rPr lang="en-US" sz="4000" dirty="0"/>
              <a:t>Great starting points: </a:t>
            </a:r>
          </a:p>
          <a:p>
            <a:pPr lvl="2" algn="just">
              <a:spcBef>
                <a:spcPts val="0"/>
              </a:spcBef>
              <a:buFont typeface="Arial" panose="020B0604020202020204" pitchFamily="34" charset="0"/>
              <a:buChar char="-"/>
            </a:pPr>
            <a:r>
              <a:rPr lang="en-US" sz="3200" dirty="0"/>
              <a:t>Operating lease note disclosure</a:t>
            </a:r>
          </a:p>
          <a:p>
            <a:pPr lvl="2" algn="just">
              <a:spcBef>
                <a:spcPts val="0"/>
              </a:spcBef>
              <a:buFont typeface="Arial" panose="020B0604020202020204" pitchFamily="34" charset="0"/>
              <a:buChar char="-"/>
            </a:pPr>
            <a:r>
              <a:rPr lang="en-US" sz="3200" dirty="0"/>
              <a:t>Rent expense</a:t>
            </a:r>
            <a:endParaRPr lang="en-US" sz="3200" dirty="0">
              <a:solidFill>
                <a:srgbClr val="FF0000"/>
              </a:solidFill>
            </a:endParaRP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Implementation Considerations</a:t>
            </a:r>
          </a:p>
        </p:txBody>
      </p:sp>
    </p:spTree>
    <p:extLst>
      <p:ext uri="{BB962C8B-B14F-4D97-AF65-F5344CB8AC3E}">
        <p14:creationId xmlns:p14="http://schemas.microsoft.com/office/powerpoint/2010/main" val="125242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855827"/>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Rectangle 11"/>
          <p:cNvSpPr/>
          <p:nvPr/>
        </p:nvSpPr>
        <p:spPr>
          <a:xfrm>
            <a:off x="-381000" y="3390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5" name="Title 1"/>
          <p:cNvSpPr txBox="1">
            <a:spLocks/>
          </p:cNvSpPr>
          <p:nvPr/>
        </p:nvSpPr>
        <p:spPr>
          <a:xfrm>
            <a:off x="0" y="3848100"/>
            <a:ext cx="182880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pPr algn="ctr"/>
            <a:r>
              <a:rPr lang="en-US" sz="7200" dirty="0">
                <a:solidFill>
                  <a:schemeClr val="bg1"/>
                </a:solidFill>
              </a:rPr>
              <a:t>GASB 87 Note Disclosures</a:t>
            </a:r>
          </a:p>
        </p:txBody>
      </p:sp>
    </p:spTree>
    <p:extLst>
      <p:ext uri="{BB962C8B-B14F-4D97-AF65-F5344CB8AC3E}">
        <p14:creationId xmlns:p14="http://schemas.microsoft.com/office/powerpoint/2010/main" val="255354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6B5B53-D692-47E3-83AF-6EB7C2ED91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76201" y="-800100"/>
            <a:ext cx="18475313"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3600" dirty="0"/>
              <a:t>General Description of Leasing</a:t>
            </a:r>
          </a:p>
          <a:p>
            <a:pPr lvl="2" algn="just">
              <a:spcBef>
                <a:spcPts val="0"/>
              </a:spcBef>
              <a:buFont typeface="Arial" panose="020B0604020202020204" pitchFamily="34" charset="0"/>
              <a:buChar char="-"/>
            </a:pPr>
            <a:r>
              <a:rPr lang="en-US" sz="2800" dirty="0"/>
              <a:t>Including basis, terms and conditions on which any variable payments not included in the measurements of the lease payable are determined</a:t>
            </a:r>
          </a:p>
          <a:p>
            <a:pPr marL="3201988" lvl="2" indent="-687388" algn="just">
              <a:spcBef>
                <a:spcPts val="0"/>
              </a:spcBef>
            </a:pPr>
            <a:endParaRPr lang="en-US" sz="900" dirty="0"/>
          </a:p>
          <a:p>
            <a:pPr marL="1601788" indent="-687388" algn="just">
              <a:spcBef>
                <a:spcPts val="0"/>
              </a:spcBef>
            </a:pPr>
            <a:r>
              <a:rPr lang="en-US" sz="3600" dirty="0"/>
              <a:t>Total Amount of Lease Assets</a:t>
            </a:r>
          </a:p>
          <a:p>
            <a:pPr lvl="2" algn="just">
              <a:spcBef>
                <a:spcPts val="0"/>
              </a:spcBef>
              <a:buFont typeface="Arial" panose="020B0604020202020204" pitchFamily="34" charset="0"/>
              <a:buChar char="-"/>
            </a:pPr>
            <a:r>
              <a:rPr lang="en-US" sz="2800" dirty="0"/>
              <a:t>Gross, Accumulated Amortization, Net</a:t>
            </a:r>
          </a:p>
          <a:p>
            <a:pPr lvl="2" algn="just">
              <a:spcBef>
                <a:spcPts val="0"/>
              </a:spcBef>
              <a:buFont typeface="Arial" panose="020B0604020202020204" pitchFamily="34" charset="0"/>
              <a:buChar char="-"/>
            </a:pPr>
            <a:r>
              <a:rPr lang="en-US" sz="2800" dirty="0"/>
              <a:t>Separate from other capital assets</a:t>
            </a:r>
          </a:p>
          <a:p>
            <a:pPr marL="3201988" lvl="2" indent="-687388" algn="just">
              <a:spcBef>
                <a:spcPts val="0"/>
              </a:spcBef>
            </a:pPr>
            <a:endParaRPr lang="en-US" sz="900" dirty="0"/>
          </a:p>
          <a:p>
            <a:pPr marL="1601788" indent="-687388" algn="just">
              <a:spcBef>
                <a:spcPts val="0"/>
              </a:spcBef>
            </a:pPr>
            <a:r>
              <a:rPr lang="en-US" sz="3600" dirty="0"/>
              <a:t>Amount of Lease Assets by Major Class</a:t>
            </a:r>
          </a:p>
          <a:p>
            <a:pPr marL="1601788" indent="-687388" algn="just">
              <a:spcBef>
                <a:spcPts val="0"/>
              </a:spcBef>
            </a:pPr>
            <a:endParaRPr lang="en-US" sz="900" dirty="0"/>
          </a:p>
          <a:p>
            <a:pPr marL="1601788" indent="-687388" algn="just">
              <a:spcBef>
                <a:spcPts val="0"/>
              </a:spcBef>
            </a:pPr>
            <a:r>
              <a:rPr lang="en-US" sz="3600" dirty="0"/>
              <a:t>Current Year Outflows for Variable Payments Not in Lease</a:t>
            </a:r>
          </a:p>
          <a:p>
            <a:pPr marL="1601788" indent="-687388">
              <a:spcBef>
                <a:spcPts val="0"/>
              </a:spcBef>
            </a:pPr>
            <a:endParaRPr lang="en-US" sz="900" dirty="0"/>
          </a:p>
          <a:p>
            <a:pPr marL="1601788" indent="-687388">
              <a:spcBef>
                <a:spcPts val="0"/>
              </a:spcBef>
            </a:pPr>
            <a:endParaRPr lang="en-US" sz="900" dirty="0"/>
          </a:p>
          <a:p>
            <a:pPr marL="1601788" indent="-687388">
              <a:spcBef>
                <a:spcPts val="0"/>
              </a:spcBef>
            </a:pPr>
            <a:endParaRPr lang="en-US" sz="3000" dirty="0"/>
          </a:p>
          <a:p>
            <a:pPr marL="1601788" indent="-687388">
              <a:spcBef>
                <a:spcPts val="0"/>
              </a:spcBef>
            </a:pPr>
            <a:endParaRPr lang="en-US" sz="3200" dirty="0"/>
          </a:p>
          <a:p>
            <a:pPr marL="1601788" indent="-687388">
              <a:spcBef>
                <a:spcPts val="0"/>
              </a:spcBef>
            </a:pPr>
            <a:endParaRPr lang="en-US" sz="3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685800" y="9090660"/>
            <a:ext cx="1981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General Note Disclosure Requirements - Lessees</a:t>
            </a:r>
          </a:p>
        </p:txBody>
      </p:sp>
    </p:spTree>
    <p:extLst>
      <p:ext uri="{BB962C8B-B14F-4D97-AF65-F5344CB8AC3E}">
        <p14:creationId xmlns:p14="http://schemas.microsoft.com/office/powerpoint/2010/main" val="332436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6B5B53-D692-47E3-83AF-6EB7C2ED91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665155" y="-952500"/>
            <a:ext cx="18475313"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endParaRPr lang="en-US" sz="900" dirty="0"/>
          </a:p>
          <a:p>
            <a:pPr marL="1601788" indent="-687388" algn="just">
              <a:spcBef>
                <a:spcPts val="0"/>
              </a:spcBef>
            </a:pPr>
            <a:r>
              <a:rPr lang="en-US" sz="3600" dirty="0"/>
              <a:t>Principal and Interest in 5 year increment format</a:t>
            </a:r>
          </a:p>
          <a:p>
            <a:pPr marL="1601788" indent="-687388" algn="just">
              <a:spcBef>
                <a:spcPts val="0"/>
              </a:spcBef>
            </a:pPr>
            <a:r>
              <a:rPr lang="en-US" sz="3600" dirty="0"/>
              <a:t>Commitments under leases before commencement of the lease term</a:t>
            </a:r>
            <a:endParaRPr lang="en-US" sz="900" dirty="0"/>
          </a:p>
          <a:p>
            <a:pPr marL="1601788" indent="-687388" algn="just">
              <a:spcBef>
                <a:spcPts val="0"/>
              </a:spcBef>
            </a:pPr>
            <a:r>
              <a:rPr lang="en-US" sz="3600" dirty="0"/>
              <a:t>Components of any loss with impairment</a:t>
            </a:r>
            <a:endParaRPr lang="en-US" sz="900" dirty="0"/>
          </a:p>
          <a:p>
            <a:pPr marL="1601788" indent="-687388" algn="just">
              <a:spcBef>
                <a:spcPts val="0"/>
              </a:spcBef>
            </a:pPr>
            <a:r>
              <a:rPr lang="en-US" sz="3600" dirty="0"/>
              <a:t>Details on any sublease/sale-leaseback transactions</a:t>
            </a:r>
          </a:p>
          <a:p>
            <a:pPr marL="1601788" indent="-687388" algn="just">
              <a:spcBef>
                <a:spcPts val="0"/>
              </a:spcBef>
            </a:pPr>
            <a:r>
              <a:rPr lang="en-US" sz="3600" dirty="0"/>
              <a:t>Collateral pledged , if other than asset being leased.</a:t>
            </a:r>
            <a:endParaRPr lang="en-US" sz="3200" dirty="0"/>
          </a:p>
          <a:p>
            <a:pPr marL="1601788" indent="-687388" algn="just">
              <a:spcBef>
                <a:spcPts val="0"/>
              </a:spcBef>
            </a:pPr>
            <a:r>
              <a:rPr lang="en-US" sz="3600" dirty="0"/>
              <a:t>Amortization expense for leased assets may be combined with depreciation expense.</a:t>
            </a:r>
          </a:p>
          <a:p>
            <a:pPr marL="1601788" indent="-687388">
              <a:spcBef>
                <a:spcPts val="0"/>
              </a:spcBef>
            </a:pPr>
            <a:endParaRPr lang="en-US" sz="3000" dirty="0"/>
          </a:p>
          <a:p>
            <a:pPr marL="914400" indent="0">
              <a:spcBef>
                <a:spcPts val="0"/>
              </a:spcBef>
              <a:buNone/>
            </a:pPr>
            <a:endParaRPr lang="en-US" sz="3200" dirty="0"/>
          </a:p>
          <a:p>
            <a:pPr marL="1601788" indent="-687388">
              <a:spcBef>
                <a:spcPts val="0"/>
              </a:spcBef>
            </a:pPr>
            <a:endParaRPr lang="en-US" sz="3200" dirty="0"/>
          </a:p>
        </p:txBody>
      </p:sp>
      <p:sp>
        <p:nvSpPr>
          <p:cNvPr id="4" name="Rectangle 3"/>
          <p:cNvSpPr/>
          <p:nvPr/>
        </p:nvSpPr>
        <p:spPr>
          <a:xfrm>
            <a:off x="-381000" y="-2667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685800" y="9791700"/>
            <a:ext cx="1981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General Note Disclosure Requirements – Lessees (</a:t>
            </a:r>
            <a:r>
              <a:rPr lang="en-US" sz="5400" dirty="0" err="1">
                <a:solidFill>
                  <a:schemeClr val="bg1"/>
                </a:solidFill>
              </a:rPr>
              <a:t>Cont</a:t>
            </a:r>
            <a:r>
              <a:rPr lang="en-US" sz="5400" dirty="0">
                <a:solidFill>
                  <a:schemeClr val="bg1"/>
                </a:solidFill>
              </a:rPr>
              <a:t>)</a:t>
            </a:r>
          </a:p>
        </p:txBody>
      </p:sp>
    </p:spTree>
    <p:extLst>
      <p:ext uri="{BB962C8B-B14F-4D97-AF65-F5344CB8AC3E}">
        <p14:creationId xmlns:p14="http://schemas.microsoft.com/office/powerpoint/2010/main" val="22164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6B5B53-D692-47E3-83AF-6EB7C2ED91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76201" y="-800100"/>
            <a:ext cx="18475313"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69620"/>
          </a:xfrm>
        </p:spPr>
        <p:txBody>
          <a:bodyPr tIns="91440">
            <a:noAutofit/>
          </a:bodyPr>
          <a:lstStyle/>
          <a:p>
            <a:pPr marL="914400" indent="0">
              <a:spcBef>
                <a:spcPts val="0"/>
              </a:spcBef>
              <a:buNone/>
            </a:pPr>
            <a:r>
              <a:rPr lang="en-US" sz="3600" dirty="0"/>
              <a:t>Lessee - Capital Asset Note Disclosure</a:t>
            </a:r>
          </a:p>
          <a:p>
            <a:pPr marL="1601788" indent="-687388">
              <a:spcBef>
                <a:spcPts val="0"/>
              </a:spcBef>
            </a:pPr>
            <a:endParaRPr lang="en-US" sz="3000" dirty="0"/>
          </a:p>
          <a:p>
            <a:pPr marL="1601788" indent="-687388">
              <a:spcBef>
                <a:spcPts val="0"/>
              </a:spcBef>
            </a:pPr>
            <a:endParaRPr lang="en-US" sz="3000" dirty="0"/>
          </a:p>
          <a:p>
            <a:pPr marL="1601788" indent="-687388">
              <a:spcBef>
                <a:spcPts val="0"/>
              </a:spcBef>
            </a:pPr>
            <a:endParaRPr lang="en-US" sz="3200" dirty="0"/>
          </a:p>
          <a:p>
            <a:pPr marL="1601788" indent="-687388">
              <a:spcBef>
                <a:spcPts val="0"/>
              </a:spcBef>
            </a:pPr>
            <a:endParaRPr lang="en-US" sz="3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4800" dirty="0">
                <a:solidFill>
                  <a:schemeClr val="bg1"/>
                </a:solidFill>
              </a:rPr>
              <a:t>General Note Disclosure Requirements – Lessees - Example</a:t>
            </a:r>
          </a:p>
        </p:txBody>
      </p:sp>
      <p:pic>
        <p:nvPicPr>
          <p:cNvPr id="5" name="Picture 4">
            <a:extLst>
              <a:ext uri="{FF2B5EF4-FFF2-40B4-BE49-F238E27FC236}">
                <a16:creationId xmlns:a16="http://schemas.microsoft.com/office/drawing/2014/main" id="{FFC8C358-30BE-4760-B645-F190897C4EF5}"/>
              </a:ext>
            </a:extLst>
          </p:cNvPr>
          <p:cNvPicPr>
            <a:picLocks noChangeAspect="1"/>
          </p:cNvPicPr>
          <p:nvPr/>
        </p:nvPicPr>
        <p:blipFill>
          <a:blip r:embed="rId5"/>
          <a:stretch>
            <a:fillRect/>
          </a:stretch>
        </p:blipFill>
        <p:spPr>
          <a:xfrm>
            <a:off x="4570634" y="2833686"/>
            <a:ext cx="9299131" cy="6424614"/>
          </a:xfrm>
          <a:prstGeom prst="rect">
            <a:avLst/>
          </a:prstGeom>
        </p:spPr>
      </p:pic>
    </p:spTree>
    <p:extLst>
      <p:ext uri="{BB962C8B-B14F-4D97-AF65-F5344CB8AC3E}">
        <p14:creationId xmlns:p14="http://schemas.microsoft.com/office/powerpoint/2010/main" val="305991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6B5B53-D692-47E3-83AF-6EB7C2ED91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76201" y="-800100"/>
            <a:ext cx="18475313"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69620"/>
          </a:xfrm>
        </p:spPr>
        <p:txBody>
          <a:bodyPr tIns="91440">
            <a:noAutofit/>
          </a:bodyPr>
          <a:lstStyle/>
          <a:p>
            <a:pPr marL="914400" indent="0">
              <a:spcBef>
                <a:spcPts val="0"/>
              </a:spcBef>
              <a:buNone/>
            </a:pPr>
            <a:r>
              <a:rPr lang="en-US" sz="3600" dirty="0"/>
              <a:t>Lessee – Lease Note Disclosure</a:t>
            </a:r>
          </a:p>
          <a:p>
            <a:pPr marL="1601788" indent="-687388">
              <a:spcBef>
                <a:spcPts val="0"/>
              </a:spcBef>
            </a:pPr>
            <a:endParaRPr lang="en-US" sz="3000" dirty="0"/>
          </a:p>
          <a:p>
            <a:pPr marL="1601788" indent="-687388">
              <a:spcBef>
                <a:spcPts val="0"/>
              </a:spcBef>
            </a:pPr>
            <a:endParaRPr lang="en-US" sz="3000" dirty="0"/>
          </a:p>
          <a:p>
            <a:pPr marL="1601788" indent="-687388">
              <a:spcBef>
                <a:spcPts val="0"/>
              </a:spcBef>
            </a:pPr>
            <a:endParaRPr lang="en-US" sz="3200" dirty="0"/>
          </a:p>
          <a:p>
            <a:pPr marL="1601788" indent="-687388">
              <a:spcBef>
                <a:spcPts val="0"/>
              </a:spcBef>
            </a:pPr>
            <a:endParaRPr lang="en-US" sz="3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4800" dirty="0">
                <a:solidFill>
                  <a:schemeClr val="bg1"/>
                </a:solidFill>
              </a:rPr>
              <a:t>General Note Disclosure Requirements – Lessees - Example</a:t>
            </a:r>
          </a:p>
        </p:txBody>
      </p:sp>
      <p:pic>
        <p:nvPicPr>
          <p:cNvPr id="2" name="Picture 1">
            <a:extLst>
              <a:ext uri="{FF2B5EF4-FFF2-40B4-BE49-F238E27FC236}">
                <a16:creationId xmlns:a16="http://schemas.microsoft.com/office/drawing/2014/main" id="{EFB3B8E6-2A06-4CA4-A029-CCCC5EAA6C72}"/>
              </a:ext>
            </a:extLst>
          </p:cNvPr>
          <p:cNvPicPr>
            <a:picLocks noChangeAspect="1"/>
          </p:cNvPicPr>
          <p:nvPr/>
        </p:nvPicPr>
        <p:blipFill>
          <a:blip r:embed="rId5"/>
          <a:stretch>
            <a:fillRect/>
          </a:stretch>
        </p:blipFill>
        <p:spPr>
          <a:xfrm>
            <a:off x="4124586" y="3243738"/>
            <a:ext cx="8622236" cy="3880962"/>
          </a:xfrm>
          <a:prstGeom prst="rect">
            <a:avLst/>
          </a:prstGeom>
        </p:spPr>
      </p:pic>
    </p:spTree>
    <p:extLst>
      <p:ext uri="{BB962C8B-B14F-4D97-AF65-F5344CB8AC3E}">
        <p14:creationId xmlns:p14="http://schemas.microsoft.com/office/powerpoint/2010/main" val="329319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6B5B53-D692-47E3-83AF-6EB7C2ED917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76201" y="-952500"/>
            <a:ext cx="18475313"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695450"/>
            <a:ext cx="15773400" cy="7505700"/>
          </a:xfrm>
        </p:spPr>
        <p:txBody>
          <a:bodyPr tIns="91440">
            <a:noAutofit/>
          </a:bodyPr>
          <a:lstStyle/>
          <a:p>
            <a:pPr marL="1601788" indent="-687388" algn="just">
              <a:spcBef>
                <a:spcPts val="0"/>
              </a:spcBef>
            </a:pPr>
            <a:r>
              <a:rPr lang="en-US" sz="3200" dirty="0"/>
              <a:t>General description of leased assets</a:t>
            </a:r>
          </a:p>
          <a:p>
            <a:pPr lvl="2" algn="just">
              <a:spcBef>
                <a:spcPts val="0"/>
              </a:spcBef>
              <a:buFont typeface="Arial" panose="020B0604020202020204" pitchFamily="34" charset="0"/>
              <a:buChar char="-"/>
            </a:pPr>
            <a:r>
              <a:rPr lang="en-US" sz="2400" dirty="0"/>
              <a:t>Including basis, terms and conditions on which any variable payments not included in the measurements of the lease receivable are determined</a:t>
            </a:r>
          </a:p>
          <a:p>
            <a:pPr marL="3201988" lvl="2" indent="-687388" algn="just">
              <a:spcBef>
                <a:spcPts val="0"/>
              </a:spcBef>
            </a:pPr>
            <a:endParaRPr lang="en-US" sz="800" dirty="0"/>
          </a:p>
          <a:p>
            <a:pPr marL="1601788" indent="-687388" algn="just">
              <a:spcBef>
                <a:spcPts val="0"/>
              </a:spcBef>
            </a:pPr>
            <a:r>
              <a:rPr lang="en-US" sz="3200" dirty="0"/>
              <a:t>Total amount of inflows of resources </a:t>
            </a:r>
          </a:p>
          <a:p>
            <a:pPr lvl="2" algn="just">
              <a:spcBef>
                <a:spcPts val="0"/>
              </a:spcBef>
              <a:buFont typeface="Arial" panose="020B0604020202020204" pitchFamily="34" charset="0"/>
              <a:buChar char="-"/>
            </a:pPr>
            <a:r>
              <a:rPr lang="en-US" sz="2400" dirty="0"/>
              <a:t>Lease revenue, interest revenue and any other lease-related inflows</a:t>
            </a:r>
            <a:endParaRPr lang="en-US" sz="800" dirty="0"/>
          </a:p>
          <a:p>
            <a:pPr marL="1601788" indent="-687388" algn="just">
              <a:spcBef>
                <a:spcPts val="0"/>
              </a:spcBef>
            </a:pPr>
            <a:r>
              <a:rPr lang="en-US" sz="3200" dirty="0"/>
              <a:t>Total amount of inflows of resources recognized in the reporting period for variable and other payments not previously included in measurement of lease receivable</a:t>
            </a:r>
          </a:p>
          <a:p>
            <a:pPr lvl="2" algn="just">
              <a:spcBef>
                <a:spcPts val="0"/>
              </a:spcBef>
              <a:buFont typeface="Arial" panose="020B0604020202020204" pitchFamily="34" charset="0"/>
              <a:buChar char="-"/>
            </a:pPr>
            <a:r>
              <a:rPr lang="en-US" sz="2400" dirty="0">
                <a:solidFill>
                  <a:prstClr val="black">
                    <a:lumMod val="85000"/>
                    <a:lumOff val="15000"/>
                  </a:prstClr>
                </a:solidFill>
              </a:rPr>
              <a:t>Includes any residual value guarantees and termination penalties</a:t>
            </a:r>
            <a:endParaRPr lang="en-US" sz="3200" dirty="0"/>
          </a:p>
          <a:p>
            <a:pPr marL="1601788" indent="-687388" algn="just">
              <a:spcBef>
                <a:spcPts val="0"/>
              </a:spcBef>
            </a:pPr>
            <a:r>
              <a:rPr lang="en-US" sz="3200" dirty="0"/>
              <a:t>The existence, terms, and conditions of options for lease termination by lessee if the government has issued debt secured by the lease payments</a:t>
            </a:r>
          </a:p>
          <a:p>
            <a:pPr marL="1601788" indent="-687388" algn="just">
              <a:spcBef>
                <a:spcPts val="0"/>
              </a:spcBef>
            </a:pPr>
            <a:r>
              <a:rPr lang="en-US" sz="3200" dirty="0"/>
              <a:t>Leases of assets that are investments (disclosure only)</a:t>
            </a:r>
            <a:endParaRPr lang="en-US" sz="800" dirty="0"/>
          </a:p>
          <a:p>
            <a:pPr marL="1601788" indent="-687388" algn="just">
              <a:spcBef>
                <a:spcPts val="0"/>
              </a:spcBef>
            </a:pPr>
            <a:r>
              <a:rPr lang="en-US" sz="3200" dirty="0"/>
              <a:t>Principal and Interest in 5 year increment format if the lessor’s principal ongoing operations consist of leasing assets to other entities</a:t>
            </a:r>
          </a:p>
          <a:p>
            <a:pPr marL="1601788" indent="-687388" algn="just">
              <a:spcBef>
                <a:spcPts val="0"/>
              </a:spcBef>
            </a:pPr>
            <a:r>
              <a:rPr lang="en-US" sz="3200" dirty="0"/>
              <a:t>Details on any sublease/sale-leaseback transactions</a:t>
            </a:r>
          </a:p>
          <a:p>
            <a:pPr marL="1601788" indent="-687388">
              <a:spcBef>
                <a:spcPts val="0"/>
              </a:spcBef>
            </a:pPr>
            <a:endParaRPr lang="en-US" sz="3000" dirty="0"/>
          </a:p>
          <a:p>
            <a:pPr marL="1601788" indent="-687388">
              <a:spcBef>
                <a:spcPts val="0"/>
              </a:spcBef>
            </a:pPr>
            <a:endParaRPr lang="en-US" sz="3000" dirty="0"/>
          </a:p>
          <a:p>
            <a:pPr marL="1601788" indent="-687388">
              <a:spcBef>
                <a:spcPts val="0"/>
              </a:spcBef>
            </a:pPr>
            <a:endParaRPr lang="en-US" sz="3200" dirty="0"/>
          </a:p>
          <a:p>
            <a:pPr marL="1601788" indent="-687388">
              <a:spcBef>
                <a:spcPts val="0"/>
              </a:spcBef>
            </a:pPr>
            <a:endParaRPr lang="en-US" sz="3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General Note Disclosure Requirements - Lessors</a:t>
            </a:r>
          </a:p>
        </p:txBody>
      </p:sp>
    </p:spTree>
    <p:extLst>
      <p:ext uri="{BB962C8B-B14F-4D97-AF65-F5344CB8AC3E}">
        <p14:creationId xmlns:p14="http://schemas.microsoft.com/office/powerpoint/2010/main" val="44032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Visual Refresher – Initial Reporting</a:t>
            </a:r>
          </a:p>
        </p:txBody>
      </p:sp>
      <p:graphicFrame>
        <p:nvGraphicFramePr>
          <p:cNvPr id="14" name="Table 13"/>
          <p:cNvGraphicFramePr>
            <a:graphicFrameLocks noGrp="1"/>
          </p:cNvGraphicFramePr>
          <p:nvPr>
            <p:extLst/>
          </p:nvPr>
        </p:nvGraphicFramePr>
        <p:xfrm>
          <a:off x="1882611" y="2888624"/>
          <a:ext cx="13608378" cy="5211650"/>
        </p:xfrm>
        <a:graphic>
          <a:graphicData uri="http://schemas.openxmlformats.org/drawingml/2006/table">
            <a:tbl>
              <a:tblPr firstRow="1" bandRow="1">
                <a:tableStyleId>{7DF18680-E054-41AD-8BC1-D1AEF772440D}</a:tableStyleId>
              </a:tblPr>
              <a:tblGrid>
                <a:gridCol w="2308362">
                  <a:extLst>
                    <a:ext uri="{9D8B030D-6E8A-4147-A177-3AD203B41FA5}">
                      <a16:colId xmlns:a16="http://schemas.microsoft.com/office/drawing/2014/main" val="20000"/>
                    </a:ext>
                  </a:extLst>
                </a:gridCol>
                <a:gridCol w="4876830">
                  <a:extLst>
                    <a:ext uri="{9D8B030D-6E8A-4147-A177-3AD203B41FA5}">
                      <a16:colId xmlns:a16="http://schemas.microsoft.com/office/drawing/2014/main" val="20001"/>
                    </a:ext>
                  </a:extLst>
                </a:gridCol>
                <a:gridCol w="3211593">
                  <a:extLst>
                    <a:ext uri="{9D8B030D-6E8A-4147-A177-3AD203B41FA5}">
                      <a16:colId xmlns:a16="http://schemas.microsoft.com/office/drawing/2014/main" val="20002"/>
                    </a:ext>
                  </a:extLst>
                </a:gridCol>
                <a:gridCol w="3211593">
                  <a:extLst>
                    <a:ext uri="{9D8B030D-6E8A-4147-A177-3AD203B41FA5}">
                      <a16:colId xmlns:a16="http://schemas.microsoft.com/office/drawing/2014/main" val="20003"/>
                    </a:ext>
                  </a:extLst>
                </a:gridCol>
              </a:tblGrid>
              <a:tr h="383489">
                <a:tc>
                  <a:txBody>
                    <a:bodyPr/>
                    <a:lstStyle/>
                    <a:p>
                      <a:endParaRPr lang="en-US" sz="2000" dirty="0"/>
                    </a:p>
                  </a:txBody>
                  <a:tcPr marL="137160" marR="137160" marT="68580" marB="68580"/>
                </a:tc>
                <a:tc>
                  <a:txBody>
                    <a:bodyPr/>
                    <a:lstStyle/>
                    <a:p>
                      <a:r>
                        <a:rPr lang="en-US" sz="2000" dirty="0"/>
                        <a:t>Assets</a:t>
                      </a:r>
                    </a:p>
                  </a:txBody>
                  <a:tcPr marL="137160" marR="137160" marT="68580" marB="68580"/>
                </a:tc>
                <a:tc>
                  <a:txBody>
                    <a:bodyPr/>
                    <a:lstStyle/>
                    <a:p>
                      <a:r>
                        <a:rPr lang="en-US" sz="2000" dirty="0"/>
                        <a:t>Liability</a:t>
                      </a:r>
                    </a:p>
                  </a:txBody>
                  <a:tcPr marL="137160" marR="137160" marT="68580" marB="68580"/>
                </a:tc>
                <a:tc>
                  <a:txBody>
                    <a:bodyPr/>
                    <a:lstStyle/>
                    <a:p>
                      <a:r>
                        <a:rPr lang="en-US" sz="2000" dirty="0"/>
                        <a:t>Deferred Inflow</a:t>
                      </a:r>
                    </a:p>
                  </a:txBody>
                  <a:tcPr marL="137160" marR="137160" marT="68580" marB="68580"/>
                </a:tc>
                <a:extLst>
                  <a:ext uri="{0D108BD9-81ED-4DB2-BD59-A6C34878D82A}">
                    <a16:rowId xmlns:a16="http://schemas.microsoft.com/office/drawing/2014/main" val="10000"/>
                  </a:ext>
                </a:extLst>
              </a:tr>
              <a:tr h="2434956">
                <a:tc>
                  <a:txBody>
                    <a:bodyPr/>
                    <a:lstStyle/>
                    <a:p>
                      <a:r>
                        <a:rPr lang="en-US" sz="2000" dirty="0"/>
                        <a:t>Lessee</a:t>
                      </a:r>
                      <a:endParaRPr lang="en-US" sz="2000" b="1" dirty="0"/>
                    </a:p>
                  </a:txBody>
                  <a:tcPr marL="137160" marR="137160" marT="68580" marB="68580"/>
                </a:tc>
                <a:tc>
                  <a:txBody>
                    <a:bodyPr/>
                    <a:lstStyle/>
                    <a:p>
                      <a:r>
                        <a:rPr lang="en-US" sz="2000" dirty="0"/>
                        <a:t>Intangible asset (right to use underlying asset)—value of lease liability plus prepayments and initial direct costs that are ancillary to place</a:t>
                      </a:r>
                      <a:r>
                        <a:rPr lang="en-US" sz="2000" baseline="0" dirty="0"/>
                        <a:t> asset in use</a:t>
                      </a:r>
                      <a:endParaRPr lang="en-US" sz="2000" dirty="0"/>
                    </a:p>
                  </a:txBody>
                  <a:tcPr marL="137160" marR="137160" marT="68580" marB="68580"/>
                </a:tc>
                <a:tc>
                  <a:txBody>
                    <a:bodyPr/>
                    <a:lstStyle/>
                    <a:p>
                      <a:r>
                        <a:rPr lang="en-US" sz="2000" dirty="0"/>
                        <a:t>Present</a:t>
                      </a:r>
                      <a:r>
                        <a:rPr lang="en-US" sz="2000" baseline="0" dirty="0"/>
                        <a:t> value of future lease payments (including fixed payments, variable payments based on index or rate, reasonably certain residual guarantees, etc.)</a:t>
                      </a:r>
                      <a:endParaRPr lang="en-US" sz="2000" dirty="0"/>
                    </a:p>
                  </a:txBody>
                  <a:tcPr marL="137160" marR="137160" marT="68580" marB="68580"/>
                </a:tc>
                <a:tc>
                  <a:txBody>
                    <a:bodyPr/>
                    <a:lstStyle/>
                    <a:p>
                      <a:r>
                        <a:rPr lang="en-US" sz="2000" dirty="0"/>
                        <a:t>NA</a:t>
                      </a:r>
                    </a:p>
                  </a:txBody>
                  <a:tcPr marL="137160" marR="137160" marT="68580" marB="68580"/>
                </a:tc>
                <a:extLst>
                  <a:ext uri="{0D108BD9-81ED-4DB2-BD59-A6C34878D82A}">
                    <a16:rowId xmlns:a16="http://schemas.microsoft.com/office/drawing/2014/main" val="10001"/>
                  </a:ext>
                </a:extLst>
              </a:tr>
              <a:tr h="2334734">
                <a:tc>
                  <a:txBody>
                    <a:bodyPr/>
                    <a:lstStyle/>
                    <a:p>
                      <a:r>
                        <a:rPr lang="en-US" sz="2000" dirty="0"/>
                        <a:t>Lessor</a:t>
                      </a:r>
                      <a:endParaRPr lang="en-US" sz="2000" b="1" dirty="0"/>
                    </a:p>
                  </a:txBody>
                  <a:tcPr marL="137160" marR="137160" marT="68580" marB="68580"/>
                </a:tc>
                <a:tc>
                  <a:txBody>
                    <a:bodyPr/>
                    <a:lstStyle/>
                    <a:p>
                      <a:pPr marL="168275" indent="-168275">
                        <a:buFont typeface="Arial" panose="020B0604020202020204" pitchFamily="34" charset="0"/>
                        <a:buChar char="•"/>
                      </a:pPr>
                      <a:r>
                        <a:rPr lang="en-US" sz="2000" dirty="0"/>
                        <a:t>Lease receivable (generally including same items as lessee liability)</a:t>
                      </a:r>
                    </a:p>
                    <a:p>
                      <a:pPr marL="168275" indent="-168275">
                        <a:buFont typeface="Arial" panose="020B0604020202020204" pitchFamily="34" charset="0"/>
                        <a:buChar char="•"/>
                      </a:pPr>
                      <a:r>
                        <a:rPr lang="en-US" sz="2000" dirty="0"/>
                        <a:t>Continue to report leased asset</a:t>
                      </a:r>
                    </a:p>
                  </a:txBody>
                  <a:tcPr marL="137160" marR="137160" marT="68580" marB="68580"/>
                </a:tc>
                <a:tc>
                  <a:txBody>
                    <a:bodyPr/>
                    <a:lstStyle/>
                    <a:p>
                      <a:r>
                        <a:rPr lang="en-US" sz="2000" dirty="0"/>
                        <a:t>NA</a:t>
                      </a:r>
                    </a:p>
                  </a:txBody>
                  <a:tcPr marL="137160" marR="137160" marT="68580" marB="68580"/>
                </a:tc>
                <a:tc>
                  <a:txBody>
                    <a:bodyPr/>
                    <a:lstStyle/>
                    <a:p>
                      <a:r>
                        <a:rPr lang="en-US" sz="2000" dirty="0"/>
                        <a:t>Equal to lease receivable plus any cash received up front that relates to a future period</a:t>
                      </a:r>
                      <a:endParaRPr lang="en-US" sz="2000" i="0" dirty="0"/>
                    </a:p>
                  </a:txBody>
                  <a:tcPr marL="137160" marR="137160" marT="68580" marB="685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5137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Visual Refresher – Initial Reporting (Example)</a:t>
            </a:r>
          </a:p>
        </p:txBody>
      </p:sp>
      <p:sp>
        <p:nvSpPr>
          <p:cNvPr id="2" name="TextBox 1">
            <a:extLst>
              <a:ext uri="{FF2B5EF4-FFF2-40B4-BE49-F238E27FC236}">
                <a16:creationId xmlns:a16="http://schemas.microsoft.com/office/drawing/2014/main" id="{C13EE3DD-2234-4D51-871D-1BC679BACFE4}"/>
              </a:ext>
            </a:extLst>
          </p:cNvPr>
          <p:cNvSpPr txBox="1"/>
          <p:nvPr/>
        </p:nvSpPr>
        <p:spPr>
          <a:xfrm>
            <a:off x="1219200" y="1943100"/>
            <a:ext cx="15925800" cy="6740307"/>
          </a:xfrm>
          <a:prstGeom prst="rect">
            <a:avLst/>
          </a:prstGeom>
          <a:noFill/>
        </p:spPr>
        <p:txBody>
          <a:bodyPr wrap="square" rtlCol="0">
            <a:spAutoFit/>
          </a:bodyPr>
          <a:lstStyle/>
          <a:p>
            <a:pPr algn="just"/>
            <a:r>
              <a:rPr lang="en-US" b="1" dirty="0">
                <a:solidFill>
                  <a:srgbClr val="73A950"/>
                </a:solidFill>
              </a:rPr>
              <a:t>Basic Facts and Circumstances: </a:t>
            </a:r>
            <a:r>
              <a:rPr lang="en-US" dirty="0"/>
              <a:t>Road Equipment Lease</a:t>
            </a:r>
          </a:p>
          <a:p>
            <a:pPr algn="just"/>
            <a:endParaRPr lang="en-US" dirty="0"/>
          </a:p>
          <a:p>
            <a:pPr algn="just"/>
            <a:r>
              <a:rPr lang="en-US" b="1" dirty="0">
                <a:solidFill>
                  <a:srgbClr val="73A950"/>
                </a:solidFill>
              </a:rPr>
              <a:t>Term</a:t>
            </a:r>
            <a:r>
              <a:rPr lang="en-US" dirty="0"/>
              <a:t> – Noncancelable 60 months. Option to extend 24 months (not likely)</a:t>
            </a:r>
          </a:p>
          <a:p>
            <a:pPr algn="just"/>
            <a:endParaRPr lang="en-US" dirty="0"/>
          </a:p>
          <a:p>
            <a:pPr algn="just"/>
            <a:r>
              <a:rPr lang="en-US" b="1" dirty="0">
                <a:solidFill>
                  <a:srgbClr val="73A950"/>
                </a:solidFill>
              </a:rPr>
              <a:t>Payment</a:t>
            </a:r>
            <a:r>
              <a:rPr lang="en-US" dirty="0"/>
              <a:t> – Base of $1,000 per month. Base payment includes 200 hours of use per month. $5 additional payment required for every additional hour used (estimated to use 300 hours per month). In addition, set $80 monthly payment for repairs and maintenance.</a:t>
            </a:r>
          </a:p>
          <a:p>
            <a:pPr algn="just"/>
            <a:r>
              <a:rPr lang="en-US" dirty="0"/>
              <a:t> </a:t>
            </a:r>
          </a:p>
          <a:p>
            <a:pPr algn="just"/>
            <a:r>
              <a:rPr lang="en-US" b="1" dirty="0">
                <a:solidFill>
                  <a:srgbClr val="73A950"/>
                </a:solidFill>
              </a:rPr>
              <a:t>Rate stated </a:t>
            </a:r>
            <a:r>
              <a:rPr lang="en-US" dirty="0"/>
              <a:t>in the lease contract is 4%</a:t>
            </a:r>
          </a:p>
          <a:p>
            <a:pPr algn="just"/>
            <a:r>
              <a:rPr lang="en-US" dirty="0"/>
              <a:t> </a:t>
            </a:r>
          </a:p>
          <a:p>
            <a:pPr algn="just"/>
            <a:r>
              <a:rPr lang="en-US" b="1" dirty="0">
                <a:solidFill>
                  <a:srgbClr val="73A950"/>
                </a:solidFill>
              </a:rPr>
              <a:t>Additional charges </a:t>
            </a:r>
            <a:r>
              <a:rPr lang="en-US" dirty="0"/>
              <a:t>- $800 for delivery and $700 installation.</a:t>
            </a:r>
          </a:p>
        </p:txBody>
      </p:sp>
    </p:spTree>
    <p:extLst>
      <p:ext uri="{BB962C8B-B14F-4D97-AF65-F5344CB8AC3E}">
        <p14:creationId xmlns:p14="http://schemas.microsoft.com/office/powerpoint/2010/main" val="356081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Visual Refresher – Initial Reporting (Example Continued)</a:t>
            </a:r>
          </a:p>
        </p:txBody>
      </p:sp>
      <p:sp>
        <p:nvSpPr>
          <p:cNvPr id="2" name="TextBox 1">
            <a:extLst>
              <a:ext uri="{FF2B5EF4-FFF2-40B4-BE49-F238E27FC236}">
                <a16:creationId xmlns:a16="http://schemas.microsoft.com/office/drawing/2014/main" id="{C13EE3DD-2234-4D51-871D-1BC679BACFE4}"/>
              </a:ext>
            </a:extLst>
          </p:cNvPr>
          <p:cNvSpPr txBox="1"/>
          <p:nvPr/>
        </p:nvSpPr>
        <p:spPr>
          <a:xfrm>
            <a:off x="1216152" y="1947672"/>
            <a:ext cx="16687800" cy="7109639"/>
          </a:xfrm>
          <a:prstGeom prst="rect">
            <a:avLst/>
          </a:prstGeom>
          <a:noFill/>
        </p:spPr>
        <p:txBody>
          <a:bodyPr wrap="square" rtlCol="0">
            <a:spAutoFit/>
          </a:bodyPr>
          <a:lstStyle/>
          <a:p>
            <a:pPr algn="just"/>
            <a:r>
              <a:rPr lang="en-US" b="1" dirty="0"/>
              <a:t>What is relevant to the recording of the lease?</a:t>
            </a:r>
          </a:p>
          <a:p>
            <a:pPr algn="just"/>
            <a:endParaRPr lang="en-US" sz="2000" dirty="0"/>
          </a:p>
          <a:p>
            <a:pPr algn="just"/>
            <a:r>
              <a:rPr lang="en-US" b="1" dirty="0">
                <a:solidFill>
                  <a:srgbClr val="73A950"/>
                </a:solidFill>
              </a:rPr>
              <a:t>Lease term </a:t>
            </a:r>
            <a:r>
              <a:rPr lang="en-US" dirty="0"/>
              <a:t>= 60 months only since it is not reasonably certain the option to extend will be exercised.</a:t>
            </a:r>
          </a:p>
          <a:p>
            <a:pPr algn="just"/>
            <a:endParaRPr lang="en-US" sz="2000" dirty="0"/>
          </a:p>
          <a:p>
            <a:pPr algn="just"/>
            <a:r>
              <a:rPr lang="en-US" u="sng" dirty="0"/>
              <a:t>Initial measurement of lease liability:</a:t>
            </a:r>
          </a:p>
          <a:p>
            <a:pPr algn="just"/>
            <a:r>
              <a:rPr lang="en-US" b="1" dirty="0">
                <a:solidFill>
                  <a:srgbClr val="73A950"/>
                </a:solidFill>
              </a:rPr>
              <a:t>Lease Liability </a:t>
            </a:r>
            <a:r>
              <a:rPr lang="en-US" dirty="0"/>
              <a:t>= sum of all base payments, discounted by 4% = $54,480</a:t>
            </a:r>
          </a:p>
          <a:p>
            <a:pPr algn="just"/>
            <a:r>
              <a:rPr lang="en-US" b="1" dirty="0">
                <a:solidFill>
                  <a:srgbClr val="73A950"/>
                </a:solidFill>
              </a:rPr>
              <a:t>Excess use charge </a:t>
            </a:r>
            <a:r>
              <a:rPr lang="en-US" dirty="0"/>
              <a:t>for additional hours – Excluded = $0</a:t>
            </a:r>
          </a:p>
          <a:p>
            <a:pPr algn="just"/>
            <a:r>
              <a:rPr lang="en-US" b="1" dirty="0">
                <a:solidFill>
                  <a:srgbClr val="73A950"/>
                </a:solidFill>
              </a:rPr>
              <a:t>Repairs and maintenance </a:t>
            </a:r>
            <a:r>
              <a:rPr lang="en-US" dirty="0"/>
              <a:t>– Excluded - $0</a:t>
            </a:r>
          </a:p>
          <a:p>
            <a:pPr algn="just"/>
            <a:endParaRPr lang="en-US" sz="2000" dirty="0"/>
          </a:p>
          <a:p>
            <a:pPr algn="just"/>
            <a:r>
              <a:rPr lang="en-US" b="1" dirty="0">
                <a:solidFill>
                  <a:srgbClr val="73A950"/>
                </a:solidFill>
              </a:rPr>
              <a:t>Lease Asset </a:t>
            </a:r>
            <a:r>
              <a:rPr lang="en-US" dirty="0"/>
              <a:t>= Amounts above Plus:</a:t>
            </a:r>
          </a:p>
          <a:p>
            <a:pPr algn="just"/>
            <a:r>
              <a:rPr lang="en-US" b="1" dirty="0">
                <a:solidFill>
                  <a:srgbClr val="73A950"/>
                </a:solidFill>
              </a:rPr>
              <a:t>Delivery and installation </a:t>
            </a:r>
            <a:r>
              <a:rPr lang="en-US" dirty="0"/>
              <a:t>-$1,500</a:t>
            </a:r>
          </a:p>
          <a:p>
            <a:pPr algn="just"/>
            <a:endParaRPr lang="en-US" sz="2000" dirty="0"/>
          </a:p>
          <a:p>
            <a:pPr algn="just"/>
            <a:r>
              <a:rPr lang="en-US" b="1" u="sng" dirty="0">
                <a:solidFill>
                  <a:srgbClr val="73A950"/>
                </a:solidFill>
              </a:rPr>
              <a:t>Total</a:t>
            </a:r>
            <a:r>
              <a:rPr lang="en-US" dirty="0"/>
              <a:t> = $55,980</a:t>
            </a:r>
          </a:p>
        </p:txBody>
      </p:sp>
    </p:spTree>
    <p:extLst>
      <p:ext uri="{BB962C8B-B14F-4D97-AF65-F5344CB8AC3E}">
        <p14:creationId xmlns:p14="http://schemas.microsoft.com/office/powerpoint/2010/main" val="40112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90" y="-1956693"/>
            <a:ext cx="18536990" cy="12357993"/>
          </a:xfrm>
          <a:prstGeom prst="rect">
            <a:avLst/>
          </a:prstGeom>
        </p:spPr>
      </p:pic>
      <p:sp>
        <p:nvSpPr>
          <p:cNvPr id="6" name="Rectangle 5"/>
          <p:cNvSpPr/>
          <p:nvPr/>
        </p:nvSpPr>
        <p:spPr>
          <a:xfrm>
            <a:off x="-9144000" y="-3086100"/>
            <a:ext cx="18288000" cy="12192000"/>
          </a:xfrm>
          <a:prstGeom prst="rect">
            <a:avLst/>
          </a:prstGeom>
          <a:solidFill>
            <a:srgbClr val="FFFFFF">
              <a:alpha val="85000"/>
            </a:srgbClr>
          </a:solidFill>
          <a:ln>
            <a:noFill/>
          </a:ln>
          <a:scene3d>
            <a:camera prst="orthographicFront">
              <a:rot lat="0" lon="0" rev="203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cxnSp>
        <p:nvCxnSpPr>
          <p:cNvPr id="7" name="Straight Connector 6">
            <a:extLst>
              <a:ext uri="{FF2B5EF4-FFF2-40B4-BE49-F238E27FC236}">
                <a16:creationId xmlns:a16="http://schemas.microsoft.com/office/drawing/2014/main" id="{D0470934-BA04-465B-84C1-EDEF39BF24E2}"/>
              </a:ext>
            </a:extLst>
          </p:cNvPr>
          <p:cNvCxnSpPr/>
          <p:nvPr/>
        </p:nvCxnSpPr>
        <p:spPr>
          <a:xfrm flipH="1">
            <a:off x="7010400" y="876300"/>
            <a:ext cx="3505200" cy="9677400"/>
          </a:xfrm>
          <a:prstGeom prst="line">
            <a:avLst/>
          </a:prstGeom>
          <a:ln w="76200">
            <a:solidFill>
              <a:srgbClr val="73A95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2" name="Title 1"/>
          <p:cNvSpPr>
            <a:spLocks noGrp="1"/>
          </p:cNvSpPr>
          <p:nvPr>
            <p:ph type="title"/>
          </p:nvPr>
        </p:nvSpPr>
        <p:spPr>
          <a:xfrm>
            <a:off x="457200" y="419100"/>
            <a:ext cx="16459200" cy="914400"/>
          </a:xfrm>
        </p:spPr>
        <p:txBody>
          <a:bodyPr>
            <a:noAutofit/>
          </a:bodyPr>
          <a:lstStyle/>
          <a:p>
            <a:r>
              <a:rPr lang="en-US" sz="5400" dirty="0">
                <a:solidFill>
                  <a:schemeClr val="bg1"/>
                </a:solidFill>
              </a:rPr>
              <a:t>Agenda</a:t>
            </a:r>
          </a:p>
        </p:txBody>
      </p:sp>
      <p:sp>
        <p:nvSpPr>
          <p:cNvPr id="3" name="Content Placeholder 2"/>
          <p:cNvSpPr>
            <a:spLocks noGrp="1"/>
          </p:cNvSpPr>
          <p:nvPr>
            <p:ph idx="1"/>
          </p:nvPr>
        </p:nvSpPr>
        <p:spPr>
          <a:xfrm>
            <a:off x="-304800" y="2095500"/>
            <a:ext cx="16459200" cy="4914900"/>
          </a:xfrm>
        </p:spPr>
        <p:txBody>
          <a:bodyPr>
            <a:noAutofit/>
          </a:bodyPr>
          <a:lstStyle/>
          <a:p>
            <a:pPr marL="1601788">
              <a:spcBef>
                <a:spcPts val="0"/>
              </a:spcBef>
            </a:pPr>
            <a:r>
              <a:rPr lang="en-US" sz="4400" dirty="0"/>
              <a:t>GASB 87 pronouncement</a:t>
            </a:r>
          </a:p>
          <a:p>
            <a:pPr marL="1601788">
              <a:spcBef>
                <a:spcPts val="0"/>
              </a:spcBef>
            </a:pPr>
            <a:endParaRPr lang="en-US" sz="2000" dirty="0"/>
          </a:p>
          <a:p>
            <a:pPr marL="1601788" indent="-687388">
              <a:spcBef>
                <a:spcPts val="0"/>
              </a:spcBef>
            </a:pPr>
            <a:r>
              <a:rPr lang="en-US" sz="4400" dirty="0"/>
              <a:t>Lessee and Lessor Note Disclosures</a:t>
            </a:r>
          </a:p>
          <a:p>
            <a:pPr marL="915988" indent="0">
              <a:spcBef>
                <a:spcPts val="0"/>
              </a:spcBef>
              <a:buNone/>
            </a:pPr>
            <a:endParaRPr lang="en-US" sz="2000" dirty="0"/>
          </a:p>
          <a:p>
            <a:pPr marL="1601788" indent="-687388">
              <a:spcBef>
                <a:spcPts val="0"/>
              </a:spcBef>
            </a:pPr>
            <a:r>
              <a:rPr lang="en-US" sz="4400" dirty="0"/>
              <a:t>Implementation guide</a:t>
            </a:r>
          </a:p>
          <a:p>
            <a:pPr marL="1601788" indent="-687388">
              <a:spcBef>
                <a:spcPts val="0"/>
              </a:spcBef>
            </a:pPr>
            <a:endParaRPr lang="en-US" sz="2000" dirty="0"/>
          </a:p>
          <a:p>
            <a:pPr marL="1601788" indent="-687388">
              <a:spcBef>
                <a:spcPts val="0"/>
              </a:spcBef>
            </a:pPr>
            <a:r>
              <a:rPr lang="en-US" sz="4400" dirty="0"/>
              <a:t>Q&amp;A</a:t>
            </a:r>
          </a:p>
        </p:txBody>
      </p:sp>
      <p:sp>
        <p:nvSpPr>
          <p:cNvPr id="8" name="Rectangle 7"/>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Tree>
    <p:extLst>
      <p:ext uri="{BB962C8B-B14F-4D97-AF65-F5344CB8AC3E}">
        <p14:creationId xmlns:p14="http://schemas.microsoft.com/office/powerpoint/2010/main" val="201679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Visual Refresher – Initial Reporting – Debits and Credits</a:t>
            </a:r>
          </a:p>
        </p:txBody>
      </p:sp>
      <p:sp>
        <p:nvSpPr>
          <p:cNvPr id="9" name="Rectangle 8">
            <a:extLst>
              <a:ext uri="{FF2B5EF4-FFF2-40B4-BE49-F238E27FC236}">
                <a16:creationId xmlns:a16="http://schemas.microsoft.com/office/drawing/2014/main" id="{A0C9A185-394D-46BD-86E9-83C5C7160248}"/>
              </a:ext>
            </a:extLst>
          </p:cNvPr>
          <p:cNvSpPr/>
          <p:nvPr/>
        </p:nvSpPr>
        <p:spPr>
          <a:xfrm>
            <a:off x="2743200" y="2933700"/>
            <a:ext cx="12801600" cy="3733800"/>
          </a:xfrm>
          <a:prstGeom prst="rect">
            <a:avLst/>
          </a:prstGeom>
          <a:solidFill>
            <a:schemeClr val="bg1"/>
          </a:solidFill>
          <a:ln>
            <a:solidFill>
              <a:srgbClr val="6FA5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2CC3F7A-5294-4E27-9015-D080CBF70420}"/>
              </a:ext>
            </a:extLst>
          </p:cNvPr>
          <p:cNvPicPr>
            <a:picLocks noChangeAspect="1"/>
          </p:cNvPicPr>
          <p:nvPr/>
        </p:nvPicPr>
        <p:blipFill rotWithShape="1">
          <a:blip r:embed="rId5"/>
          <a:srcRect l="537" t="127" r="-191" b="2904"/>
          <a:stretch/>
        </p:blipFill>
        <p:spPr>
          <a:xfrm>
            <a:off x="2926080" y="3314700"/>
            <a:ext cx="12527280" cy="2926080"/>
          </a:xfrm>
          <a:prstGeom prst="rect">
            <a:avLst/>
          </a:prstGeom>
          <a:ln>
            <a:noFill/>
          </a:ln>
        </p:spPr>
      </p:pic>
    </p:spTree>
    <p:extLst>
      <p:ext uri="{BB962C8B-B14F-4D97-AF65-F5344CB8AC3E}">
        <p14:creationId xmlns:p14="http://schemas.microsoft.com/office/powerpoint/2010/main" val="14266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Visual Refresher – Ongoing Reporting</a:t>
            </a:r>
          </a:p>
        </p:txBody>
      </p:sp>
      <p:graphicFrame>
        <p:nvGraphicFramePr>
          <p:cNvPr id="16" name="Table 15"/>
          <p:cNvGraphicFramePr>
            <a:graphicFrameLocks noGrp="1"/>
          </p:cNvGraphicFramePr>
          <p:nvPr>
            <p:extLst/>
          </p:nvPr>
        </p:nvGraphicFramePr>
        <p:xfrm>
          <a:off x="1882608" y="2889504"/>
          <a:ext cx="13608379" cy="5181038"/>
        </p:xfrm>
        <a:graphic>
          <a:graphicData uri="http://schemas.openxmlformats.org/drawingml/2006/table">
            <a:tbl>
              <a:tblPr firstRow="1" bandRow="1">
                <a:tableStyleId>{7DF18680-E054-41AD-8BC1-D1AEF772440D}</a:tableStyleId>
              </a:tblPr>
              <a:tblGrid>
                <a:gridCol w="2308391">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3222788">
                  <a:extLst>
                    <a:ext uri="{9D8B030D-6E8A-4147-A177-3AD203B41FA5}">
                      <a16:colId xmlns:a16="http://schemas.microsoft.com/office/drawing/2014/main" val="20003"/>
                    </a:ext>
                  </a:extLst>
                </a:gridCol>
              </a:tblGrid>
              <a:tr h="381000">
                <a:tc>
                  <a:txBody>
                    <a:bodyPr/>
                    <a:lstStyle/>
                    <a:p>
                      <a:endParaRPr lang="en-US" sz="2000" dirty="0"/>
                    </a:p>
                  </a:txBody>
                  <a:tcPr marL="137160" marR="137160" marT="68580" marB="68580"/>
                </a:tc>
                <a:tc>
                  <a:txBody>
                    <a:bodyPr/>
                    <a:lstStyle/>
                    <a:p>
                      <a:r>
                        <a:rPr lang="en-US" sz="2000" dirty="0"/>
                        <a:t>Assets</a:t>
                      </a:r>
                    </a:p>
                  </a:txBody>
                  <a:tcPr marL="137160" marR="137160" marT="68580" marB="68580"/>
                </a:tc>
                <a:tc>
                  <a:txBody>
                    <a:bodyPr/>
                    <a:lstStyle/>
                    <a:p>
                      <a:r>
                        <a:rPr lang="en-US" sz="2000" dirty="0"/>
                        <a:t>Liability</a:t>
                      </a:r>
                    </a:p>
                  </a:txBody>
                  <a:tcPr marL="137160" marR="137160" marT="68580" marB="68580"/>
                </a:tc>
                <a:tc>
                  <a:txBody>
                    <a:bodyPr/>
                    <a:lstStyle/>
                    <a:p>
                      <a:r>
                        <a:rPr lang="en-US" sz="2000" dirty="0"/>
                        <a:t>Deferred Inflow</a:t>
                      </a:r>
                    </a:p>
                  </a:txBody>
                  <a:tcPr marL="137160" marR="137160" marT="68580" marB="68580"/>
                </a:tc>
                <a:extLst>
                  <a:ext uri="{0D108BD9-81ED-4DB2-BD59-A6C34878D82A}">
                    <a16:rowId xmlns:a16="http://schemas.microsoft.com/office/drawing/2014/main" val="10000"/>
                  </a:ext>
                </a:extLst>
              </a:tr>
              <a:tr h="2109468">
                <a:tc>
                  <a:txBody>
                    <a:bodyPr/>
                    <a:lstStyle/>
                    <a:p>
                      <a:r>
                        <a:rPr lang="en-US" sz="2000" dirty="0"/>
                        <a:t>Lessee</a:t>
                      </a:r>
                    </a:p>
                  </a:txBody>
                  <a:tcPr marL="137160" marR="137160" marT="68580" marB="68580"/>
                </a:tc>
                <a:tc>
                  <a:txBody>
                    <a:bodyPr/>
                    <a:lstStyle/>
                    <a:p>
                      <a:r>
                        <a:rPr lang="en-US" sz="2000" dirty="0"/>
                        <a:t>Amortize the intangible asset over shorter of useful life or lease term</a:t>
                      </a:r>
                    </a:p>
                  </a:txBody>
                  <a:tcPr marL="137160" marR="137160" marT="68580" marB="68580"/>
                </a:tc>
                <a:tc>
                  <a:txBody>
                    <a:bodyPr/>
                    <a:lstStyle/>
                    <a:p>
                      <a:r>
                        <a:rPr lang="en-US" sz="2000" dirty="0"/>
                        <a:t>Reduce by lease payments (less amount for interest expense)</a:t>
                      </a:r>
                    </a:p>
                  </a:txBody>
                  <a:tcPr marL="137160" marR="137160" marT="68580" marB="68580"/>
                </a:tc>
                <a:tc>
                  <a:txBody>
                    <a:bodyPr/>
                    <a:lstStyle/>
                    <a:p>
                      <a:r>
                        <a:rPr lang="en-US" sz="2000" dirty="0"/>
                        <a:t>NA</a:t>
                      </a:r>
                    </a:p>
                  </a:txBody>
                  <a:tcPr marL="137160" marR="137160" marT="68580" marB="68580"/>
                </a:tc>
                <a:extLst>
                  <a:ext uri="{0D108BD9-81ED-4DB2-BD59-A6C34878D82A}">
                    <a16:rowId xmlns:a16="http://schemas.microsoft.com/office/drawing/2014/main" val="10001"/>
                  </a:ext>
                </a:extLst>
              </a:tr>
              <a:tr h="2629610">
                <a:tc>
                  <a:txBody>
                    <a:bodyPr/>
                    <a:lstStyle/>
                    <a:p>
                      <a:r>
                        <a:rPr lang="en-US" sz="2000" dirty="0"/>
                        <a:t>Lessor</a:t>
                      </a:r>
                    </a:p>
                  </a:txBody>
                  <a:tcPr marL="137160" marR="137160" marT="68580" marB="68580"/>
                </a:tc>
                <a:tc>
                  <a:txBody>
                    <a:bodyPr/>
                    <a:lstStyle/>
                    <a:p>
                      <a:pPr marL="168275" indent="-168275">
                        <a:buFont typeface="Arial" panose="020B0604020202020204" pitchFamily="34" charset="0"/>
                        <a:buChar char="•"/>
                      </a:pPr>
                      <a:r>
                        <a:rPr lang="en-US" sz="2000" dirty="0"/>
                        <a:t>Depreciate leased asset (unless indefinite life or required to be returned in its original or enhanced condition)</a:t>
                      </a:r>
                    </a:p>
                    <a:p>
                      <a:pPr marL="168275" indent="-168275">
                        <a:buFont typeface="Arial" panose="020B0604020202020204" pitchFamily="34" charset="0"/>
                        <a:buChar char="•"/>
                      </a:pPr>
                      <a:r>
                        <a:rPr lang="en-US" sz="2000" dirty="0"/>
                        <a:t>Reduce receivable by lease payments (less payment needed to cover accrued interest)</a:t>
                      </a:r>
                    </a:p>
                  </a:txBody>
                  <a:tcPr marL="137160" marR="137160" marT="68580" marB="68580"/>
                </a:tc>
                <a:tc>
                  <a:txBody>
                    <a:bodyPr/>
                    <a:lstStyle/>
                    <a:p>
                      <a:r>
                        <a:rPr lang="en-US" sz="2000" dirty="0"/>
                        <a:t>NA</a:t>
                      </a:r>
                    </a:p>
                  </a:txBody>
                  <a:tcPr marL="137160" marR="137160" marT="68580" marB="68580"/>
                </a:tc>
                <a:tc>
                  <a:txBody>
                    <a:bodyPr/>
                    <a:lstStyle/>
                    <a:p>
                      <a:r>
                        <a:rPr lang="en-US" sz="2000" dirty="0"/>
                        <a:t>Recognize revenue over the lease term in a systematic and rational manner</a:t>
                      </a:r>
                    </a:p>
                  </a:txBody>
                  <a:tcPr marL="137160" marR="137160" marT="68580" marB="685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47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78308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Visual Refresher – Ongoing Reporting – Debits and Credits</a:t>
            </a:r>
          </a:p>
        </p:txBody>
      </p:sp>
      <p:sp>
        <p:nvSpPr>
          <p:cNvPr id="2" name="Rectangle 1">
            <a:extLst>
              <a:ext uri="{FF2B5EF4-FFF2-40B4-BE49-F238E27FC236}">
                <a16:creationId xmlns:a16="http://schemas.microsoft.com/office/drawing/2014/main" id="{A8B4AFFB-2E29-446C-90F3-AF8A2050D936}"/>
              </a:ext>
            </a:extLst>
          </p:cNvPr>
          <p:cNvSpPr/>
          <p:nvPr/>
        </p:nvSpPr>
        <p:spPr>
          <a:xfrm>
            <a:off x="2743200" y="2933700"/>
            <a:ext cx="11658600" cy="3733800"/>
          </a:xfrm>
          <a:prstGeom prst="rect">
            <a:avLst/>
          </a:prstGeom>
          <a:solidFill>
            <a:schemeClr val="bg1"/>
          </a:solidFill>
          <a:ln>
            <a:solidFill>
              <a:srgbClr val="6FA5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9FD482-F2F6-460A-912B-2260B29A2B50}"/>
              </a:ext>
            </a:extLst>
          </p:cNvPr>
          <p:cNvPicPr>
            <a:picLocks noChangeAspect="1"/>
          </p:cNvPicPr>
          <p:nvPr/>
        </p:nvPicPr>
        <p:blipFill>
          <a:blip r:embed="rId5"/>
          <a:stretch>
            <a:fillRect/>
          </a:stretch>
        </p:blipFill>
        <p:spPr>
          <a:xfrm>
            <a:off x="3124200" y="3238500"/>
            <a:ext cx="10794987" cy="2872740"/>
          </a:xfrm>
          <a:prstGeom prst="rect">
            <a:avLst/>
          </a:prstGeom>
        </p:spPr>
      </p:pic>
    </p:spTree>
    <p:extLst>
      <p:ext uri="{BB962C8B-B14F-4D97-AF65-F5344CB8AC3E}">
        <p14:creationId xmlns:p14="http://schemas.microsoft.com/office/powerpoint/2010/main" val="16860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78308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Visual Refresher – Lessee Disclosures</a:t>
            </a:r>
          </a:p>
        </p:txBody>
      </p:sp>
      <p:sp>
        <p:nvSpPr>
          <p:cNvPr id="10" name="TextBox 9">
            <a:extLst>
              <a:ext uri="{FF2B5EF4-FFF2-40B4-BE49-F238E27FC236}">
                <a16:creationId xmlns:a16="http://schemas.microsoft.com/office/drawing/2014/main" id="{83CC5032-0FB5-4FE3-BD76-03F3D079227E}"/>
              </a:ext>
            </a:extLst>
          </p:cNvPr>
          <p:cNvSpPr txBox="1"/>
          <p:nvPr/>
        </p:nvSpPr>
        <p:spPr>
          <a:xfrm>
            <a:off x="1082040" y="1706674"/>
            <a:ext cx="16687800" cy="4832092"/>
          </a:xfrm>
          <a:prstGeom prst="rect">
            <a:avLst/>
          </a:prstGeom>
          <a:noFill/>
        </p:spPr>
        <p:txBody>
          <a:bodyPr wrap="square" rtlCol="0">
            <a:spAutoFit/>
          </a:bodyPr>
          <a:lstStyle/>
          <a:p>
            <a:pPr algn="just"/>
            <a:r>
              <a:rPr lang="en-US" b="1" dirty="0"/>
              <a:t>Leases:</a:t>
            </a:r>
          </a:p>
          <a:p>
            <a:pPr algn="just"/>
            <a:endParaRPr lang="en-US" sz="2000" dirty="0"/>
          </a:p>
          <a:p>
            <a:pPr algn="just"/>
            <a:r>
              <a:rPr lang="en-US" sz="2800" dirty="0"/>
              <a:t>The Government has entered into a lease agreement to lease road equipment. The lease term is 60 months which is non cancelable. The lease includes a provision to extend the lease at the Governments option for an additional 24 months.  Management has determined that it is unlikely the lease extension options will be executed, therefore the extension period has been excluded from the lease term for reporting purposes. Leased assets have been discounted at a rate of 4% . Monthly payments consist of $1,000 base rent and an additional $5 per use hour in excess of 200 hours. Payments made for use in excess of 200 hours during the year ended 202X were $6,000. A right to use asset for the leased asset is reported in capital assets. A lease liability measured at the present value of minimum future payments has been recorded in the financial statements. Future maturities of lease payments are as follows:</a:t>
            </a:r>
          </a:p>
        </p:txBody>
      </p:sp>
      <p:pic>
        <p:nvPicPr>
          <p:cNvPr id="6" name="Picture 5">
            <a:extLst>
              <a:ext uri="{FF2B5EF4-FFF2-40B4-BE49-F238E27FC236}">
                <a16:creationId xmlns:a16="http://schemas.microsoft.com/office/drawing/2014/main" id="{9BFAF396-6DFB-4389-B3B1-7E16E7E256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6759541"/>
            <a:ext cx="5184286" cy="3085884"/>
          </a:xfrm>
          <a:prstGeom prst="rect">
            <a:avLst/>
          </a:prstGeom>
        </p:spPr>
      </p:pic>
    </p:spTree>
    <p:extLst>
      <p:ext uri="{BB962C8B-B14F-4D97-AF65-F5344CB8AC3E}">
        <p14:creationId xmlns:p14="http://schemas.microsoft.com/office/powerpoint/2010/main" val="283615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78308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Visual Refresher – Lessor Disclosures</a:t>
            </a:r>
          </a:p>
        </p:txBody>
      </p:sp>
      <p:sp>
        <p:nvSpPr>
          <p:cNvPr id="10" name="TextBox 9">
            <a:extLst>
              <a:ext uri="{FF2B5EF4-FFF2-40B4-BE49-F238E27FC236}">
                <a16:creationId xmlns:a16="http://schemas.microsoft.com/office/drawing/2014/main" id="{83CC5032-0FB5-4FE3-BD76-03F3D079227E}"/>
              </a:ext>
            </a:extLst>
          </p:cNvPr>
          <p:cNvSpPr txBox="1"/>
          <p:nvPr/>
        </p:nvSpPr>
        <p:spPr>
          <a:xfrm>
            <a:off x="1082040" y="1706674"/>
            <a:ext cx="16687800" cy="4832092"/>
          </a:xfrm>
          <a:prstGeom prst="rect">
            <a:avLst/>
          </a:prstGeom>
          <a:noFill/>
        </p:spPr>
        <p:txBody>
          <a:bodyPr wrap="square" rtlCol="0">
            <a:spAutoFit/>
          </a:bodyPr>
          <a:lstStyle/>
          <a:p>
            <a:pPr algn="just"/>
            <a:r>
              <a:rPr lang="en-US" b="1" dirty="0"/>
              <a:t>Leases:</a:t>
            </a:r>
          </a:p>
          <a:p>
            <a:pPr algn="just"/>
            <a:endParaRPr lang="en-US" sz="2000" dirty="0"/>
          </a:p>
          <a:p>
            <a:pPr algn="just"/>
            <a:r>
              <a:rPr lang="en-US" sz="2800" dirty="0"/>
              <a:t>The Government has entered into a lease agreement in which the government leases road equipment to an outside party. The lease term is 60 months which is non cancelable. The lease includes a provision to extend the lease at the Governments option for an additional 24 months.  Management has determined that it is unlikely the lease extension options will be executed, therefore the extension period has been excluded from the lease term for reporting purposes. Leased assets have been discounted at a rate of 4% . Monthly payments consist of $1,000 base rent and an additional $5 per use hour in excess of 200 hours. A lease receivable asset and related deferred inflow have been recorded in the financial statements equal to the present value of future payments. Revenue is recognized over the term of the lease using the interest method. Inflows related to leases during the year ended 202X consistent of the following:</a:t>
            </a:r>
          </a:p>
        </p:txBody>
      </p:sp>
      <p:pic>
        <p:nvPicPr>
          <p:cNvPr id="3" name="Picture 2">
            <a:extLst>
              <a:ext uri="{FF2B5EF4-FFF2-40B4-BE49-F238E27FC236}">
                <a16:creationId xmlns:a16="http://schemas.microsoft.com/office/drawing/2014/main" id="{B0E5BC49-F6EA-43B6-BF04-A2AB55B945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6972300"/>
            <a:ext cx="4907776" cy="2590800"/>
          </a:xfrm>
          <a:prstGeom prst="rect">
            <a:avLst/>
          </a:prstGeom>
        </p:spPr>
      </p:pic>
    </p:spTree>
    <p:extLst>
      <p:ext uri="{BB962C8B-B14F-4D97-AF65-F5344CB8AC3E}">
        <p14:creationId xmlns:p14="http://schemas.microsoft.com/office/powerpoint/2010/main" val="383215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78308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Visual Refresher –Disclosures – Multiple leases</a:t>
            </a:r>
          </a:p>
        </p:txBody>
      </p:sp>
      <p:sp>
        <p:nvSpPr>
          <p:cNvPr id="10" name="TextBox 9">
            <a:extLst>
              <a:ext uri="{FF2B5EF4-FFF2-40B4-BE49-F238E27FC236}">
                <a16:creationId xmlns:a16="http://schemas.microsoft.com/office/drawing/2014/main" id="{83CC5032-0FB5-4FE3-BD76-03F3D079227E}"/>
              </a:ext>
            </a:extLst>
          </p:cNvPr>
          <p:cNvSpPr txBox="1"/>
          <p:nvPr/>
        </p:nvSpPr>
        <p:spPr>
          <a:xfrm>
            <a:off x="1082040" y="1706674"/>
            <a:ext cx="16687800" cy="5262979"/>
          </a:xfrm>
          <a:prstGeom prst="rect">
            <a:avLst/>
          </a:prstGeom>
          <a:noFill/>
        </p:spPr>
        <p:txBody>
          <a:bodyPr wrap="square" rtlCol="0">
            <a:spAutoFit/>
          </a:bodyPr>
          <a:lstStyle/>
          <a:p>
            <a:pPr algn="just"/>
            <a:r>
              <a:rPr lang="en-US" b="1" dirty="0"/>
              <a:t>Leases:</a:t>
            </a:r>
          </a:p>
          <a:p>
            <a:pPr algn="just"/>
            <a:endParaRPr lang="en-US" sz="2000" dirty="0"/>
          </a:p>
          <a:p>
            <a:pPr algn="just"/>
            <a:r>
              <a:rPr lang="en-US" sz="2800" dirty="0"/>
              <a:t>The Government has entered into various lease agreements to lease buildings and equipment. Lease terms for buildings are between 120 and 200 months. Lease terms for equipment are between 60 and 120 months. The leases have various extension options. Extensions to the lease terms that management has determined will likely be executed have been included within the lease term. Leased assets have been discounted at rates of 3-4% for building leases and 4-5% for equipment leases . Based monthly payments for building leases are between $5,000 and $10,000 and $1,000 -$2,000 for equipment leases. Certain leases have variable payment component based on certain usage. Variable payments made during the year ended 202X for excess use were $6,000. Right to use assets for the leased assets are reported in capital assets by major category.  Lease liabilities are measured at the present value of minimum future payments has been recorded in the financial statements. Future maturities of lease payments are as follows:</a:t>
            </a:r>
          </a:p>
        </p:txBody>
      </p:sp>
      <p:pic>
        <p:nvPicPr>
          <p:cNvPr id="6" name="Picture 5">
            <a:extLst>
              <a:ext uri="{FF2B5EF4-FFF2-40B4-BE49-F238E27FC236}">
                <a16:creationId xmlns:a16="http://schemas.microsoft.com/office/drawing/2014/main" id="{9BFAF396-6DFB-4389-B3B1-7E16E7E256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6759541"/>
            <a:ext cx="5184286" cy="3085884"/>
          </a:xfrm>
          <a:prstGeom prst="rect">
            <a:avLst/>
          </a:prstGeom>
        </p:spPr>
      </p:pic>
    </p:spTree>
    <p:extLst>
      <p:ext uri="{BB962C8B-B14F-4D97-AF65-F5344CB8AC3E}">
        <p14:creationId xmlns:p14="http://schemas.microsoft.com/office/powerpoint/2010/main" val="2274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78308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Example – Lessee reporting of Building with Lease Incentive</a:t>
            </a:r>
          </a:p>
        </p:txBody>
      </p:sp>
      <p:sp>
        <p:nvSpPr>
          <p:cNvPr id="10" name="TextBox 9">
            <a:extLst>
              <a:ext uri="{FF2B5EF4-FFF2-40B4-BE49-F238E27FC236}">
                <a16:creationId xmlns:a16="http://schemas.microsoft.com/office/drawing/2014/main" id="{83CC5032-0FB5-4FE3-BD76-03F3D079227E}"/>
              </a:ext>
            </a:extLst>
          </p:cNvPr>
          <p:cNvSpPr txBox="1"/>
          <p:nvPr/>
        </p:nvSpPr>
        <p:spPr>
          <a:xfrm>
            <a:off x="1082040" y="1706674"/>
            <a:ext cx="16687800" cy="5570756"/>
          </a:xfrm>
          <a:prstGeom prst="rect">
            <a:avLst/>
          </a:prstGeom>
          <a:noFill/>
        </p:spPr>
        <p:txBody>
          <a:bodyPr wrap="square" rtlCol="0">
            <a:spAutoFit/>
          </a:bodyPr>
          <a:lstStyle/>
          <a:p>
            <a:pPr algn="just"/>
            <a:r>
              <a:rPr lang="en-US" b="1" dirty="0"/>
              <a:t>Facts and Assumptions </a:t>
            </a:r>
          </a:p>
          <a:p>
            <a:pPr algn="just"/>
            <a:endParaRPr lang="en-US" dirty="0"/>
          </a:p>
          <a:p>
            <a:pPr algn="just"/>
            <a:r>
              <a:rPr lang="en-US" dirty="0"/>
              <a:t>A Government enters into a lease for a building for a </a:t>
            </a:r>
            <a:r>
              <a:rPr lang="en-US" dirty="0" err="1"/>
              <a:t>noncancellable</a:t>
            </a:r>
            <a:r>
              <a:rPr lang="en-US" dirty="0"/>
              <a:t> term of 10 years. Fixed payments of $15,000 are due at the beginning of each year. At the end of the first year, the Government is entitled to a rebate (a lease incentive) of $5,000. The discount rate is 6 percent.</a:t>
            </a:r>
          </a:p>
          <a:p>
            <a:pPr algn="just"/>
            <a:r>
              <a:rPr lang="en-US" sz="2800" dirty="0"/>
              <a:t> </a:t>
            </a:r>
          </a:p>
          <a:p>
            <a:pPr algn="just"/>
            <a:r>
              <a:rPr lang="en-US" sz="2800" dirty="0"/>
              <a:t>Key Points:</a:t>
            </a:r>
          </a:p>
          <a:p>
            <a:pPr algn="just"/>
            <a:endParaRPr lang="en-US" sz="2800" dirty="0"/>
          </a:p>
          <a:p>
            <a:pPr algn="just"/>
            <a:r>
              <a:rPr lang="en-US" sz="2800" dirty="0"/>
              <a:t>Liability – A lease incentive received is treated as a reduction of lease payments and is factored into the present value of lease payments for the year received ( year 2 since received at end of year 1).</a:t>
            </a:r>
          </a:p>
        </p:txBody>
      </p:sp>
    </p:spTree>
    <p:extLst>
      <p:ext uri="{BB962C8B-B14F-4D97-AF65-F5344CB8AC3E}">
        <p14:creationId xmlns:p14="http://schemas.microsoft.com/office/powerpoint/2010/main" val="7527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78308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Example – Lessee reporting of Building with Lease Incentive</a:t>
            </a:r>
          </a:p>
        </p:txBody>
      </p:sp>
      <p:sp>
        <p:nvSpPr>
          <p:cNvPr id="10" name="TextBox 9">
            <a:extLst>
              <a:ext uri="{FF2B5EF4-FFF2-40B4-BE49-F238E27FC236}">
                <a16:creationId xmlns:a16="http://schemas.microsoft.com/office/drawing/2014/main" id="{83CC5032-0FB5-4FE3-BD76-03F3D079227E}"/>
              </a:ext>
            </a:extLst>
          </p:cNvPr>
          <p:cNvSpPr txBox="1"/>
          <p:nvPr/>
        </p:nvSpPr>
        <p:spPr>
          <a:xfrm>
            <a:off x="1082040" y="1706674"/>
            <a:ext cx="16687800" cy="523220"/>
          </a:xfrm>
          <a:prstGeom prst="rect">
            <a:avLst/>
          </a:prstGeom>
          <a:noFill/>
        </p:spPr>
        <p:txBody>
          <a:bodyPr wrap="square" rtlCol="0">
            <a:spAutoFit/>
          </a:bodyPr>
          <a:lstStyle/>
          <a:p>
            <a:r>
              <a:rPr lang="en-US" sz="2800" dirty="0"/>
              <a:t>The calculation of the initial lease liability is as follows: </a:t>
            </a:r>
          </a:p>
        </p:txBody>
      </p:sp>
      <p:pic>
        <p:nvPicPr>
          <p:cNvPr id="3" name="Picture 2">
            <a:extLst>
              <a:ext uri="{FF2B5EF4-FFF2-40B4-BE49-F238E27FC236}">
                <a16:creationId xmlns:a16="http://schemas.microsoft.com/office/drawing/2014/main" id="{1909425C-D0D3-47EE-ADC7-A451D1F967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450668"/>
            <a:ext cx="11027560" cy="4998244"/>
          </a:xfrm>
          <a:prstGeom prst="rect">
            <a:avLst/>
          </a:prstGeom>
        </p:spPr>
      </p:pic>
      <p:sp>
        <p:nvSpPr>
          <p:cNvPr id="11" name="TextBox 10">
            <a:extLst>
              <a:ext uri="{FF2B5EF4-FFF2-40B4-BE49-F238E27FC236}">
                <a16:creationId xmlns:a16="http://schemas.microsoft.com/office/drawing/2014/main" id="{465FF221-6119-45F7-9C21-FD243E147375}"/>
              </a:ext>
            </a:extLst>
          </p:cNvPr>
          <p:cNvSpPr txBox="1"/>
          <p:nvPr/>
        </p:nvSpPr>
        <p:spPr>
          <a:xfrm>
            <a:off x="548640" y="7928706"/>
            <a:ext cx="16687800" cy="523220"/>
          </a:xfrm>
          <a:prstGeom prst="rect">
            <a:avLst/>
          </a:prstGeom>
          <a:noFill/>
        </p:spPr>
        <p:txBody>
          <a:bodyPr wrap="square" rtlCol="0">
            <a:spAutoFit/>
          </a:bodyPr>
          <a:lstStyle/>
          <a:p>
            <a:r>
              <a:rPr lang="en-US" sz="2800" dirty="0"/>
              <a:t>The lease incentive would reduce the lease asset by the same amount as the liability.</a:t>
            </a:r>
          </a:p>
        </p:txBody>
      </p:sp>
    </p:spTree>
    <p:extLst>
      <p:ext uri="{BB962C8B-B14F-4D97-AF65-F5344CB8AC3E}">
        <p14:creationId xmlns:p14="http://schemas.microsoft.com/office/powerpoint/2010/main" val="18933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78308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Example – Variable payments that depend on an index</a:t>
            </a:r>
          </a:p>
        </p:txBody>
      </p:sp>
      <p:sp>
        <p:nvSpPr>
          <p:cNvPr id="10" name="TextBox 9">
            <a:extLst>
              <a:ext uri="{FF2B5EF4-FFF2-40B4-BE49-F238E27FC236}">
                <a16:creationId xmlns:a16="http://schemas.microsoft.com/office/drawing/2014/main" id="{83CC5032-0FB5-4FE3-BD76-03F3D079227E}"/>
              </a:ext>
            </a:extLst>
          </p:cNvPr>
          <p:cNvSpPr txBox="1"/>
          <p:nvPr/>
        </p:nvSpPr>
        <p:spPr>
          <a:xfrm>
            <a:off x="1082040" y="1706674"/>
            <a:ext cx="16687800" cy="6555641"/>
          </a:xfrm>
          <a:prstGeom prst="rect">
            <a:avLst/>
          </a:prstGeom>
          <a:noFill/>
        </p:spPr>
        <p:txBody>
          <a:bodyPr wrap="square" rtlCol="0">
            <a:spAutoFit/>
          </a:bodyPr>
          <a:lstStyle/>
          <a:p>
            <a:pPr algn="just"/>
            <a:r>
              <a:rPr lang="en-US" sz="2800" b="1" dirty="0"/>
              <a:t>Facts</a:t>
            </a:r>
            <a:r>
              <a:rPr lang="en-US" sz="2800" dirty="0"/>
              <a:t> </a:t>
            </a:r>
            <a:r>
              <a:rPr lang="en-US" sz="2800" b="1" dirty="0"/>
              <a:t>and Assumptions:</a:t>
            </a:r>
          </a:p>
          <a:p>
            <a:pPr algn="just"/>
            <a:endParaRPr lang="en-US" sz="2800" dirty="0"/>
          </a:p>
          <a:p>
            <a:pPr algn="just"/>
            <a:r>
              <a:rPr lang="en-US" sz="2800" dirty="0"/>
              <a:t>A Government enters into a lease contract for a building for five years. Lease payments are due at the beginning of each year. The payment for each year is 100 times the Consumer Price Index (CPI) as of December 31 of the prior year. The lease commences on January 1, 20X1. The CPI as of December 31, 20X0, was 251. </a:t>
            </a:r>
          </a:p>
          <a:p>
            <a:pPr algn="just"/>
            <a:endParaRPr lang="en-US" sz="2800" dirty="0"/>
          </a:p>
          <a:p>
            <a:pPr algn="just"/>
            <a:r>
              <a:rPr lang="en-US" sz="2800" b="1" dirty="0"/>
              <a:t>Accounting and Financial Reporting </a:t>
            </a:r>
          </a:p>
          <a:p>
            <a:pPr algn="just"/>
            <a:endParaRPr lang="en-US" sz="2800" dirty="0"/>
          </a:p>
          <a:p>
            <a:pPr algn="just"/>
            <a:r>
              <a:rPr lang="en-US" sz="2800" dirty="0"/>
              <a:t>The first payment due will be $25,100 (100 time the CPI of 251). Remember the index to be used at initial measurement is the index in effect at commencement of the lease term. The lease liability will be the present value of $125,500 ($25,100 from above X 5 years)</a:t>
            </a:r>
          </a:p>
          <a:p>
            <a:pPr algn="just"/>
            <a:endParaRPr lang="en-US" sz="2800" dirty="0"/>
          </a:p>
          <a:p>
            <a:pPr algn="just"/>
            <a:r>
              <a:rPr lang="en-US" sz="2800" dirty="0"/>
              <a:t>If the CPI at December 31, 20X1, increases to 253, the Governments payment on January 1, 20X2, will be $25,300. The additional $200 will be recognized as an outflow (expense) of the period.</a:t>
            </a:r>
          </a:p>
          <a:p>
            <a:endParaRPr lang="en-US" sz="2800" dirty="0"/>
          </a:p>
        </p:txBody>
      </p:sp>
    </p:spTree>
    <p:extLst>
      <p:ext uri="{BB962C8B-B14F-4D97-AF65-F5344CB8AC3E}">
        <p14:creationId xmlns:p14="http://schemas.microsoft.com/office/powerpoint/2010/main" val="282293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78308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Example – Variable payments that depend on a rate</a:t>
            </a:r>
          </a:p>
        </p:txBody>
      </p:sp>
      <p:sp>
        <p:nvSpPr>
          <p:cNvPr id="10" name="TextBox 9">
            <a:extLst>
              <a:ext uri="{FF2B5EF4-FFF2-40B4-BE49-F238E27FC236}">
                <a16:creationId xmlns:a16="http://schemas.microsoft.com/office/drawing/2014/main" id="{83CC5032-0FB5-4FE3-BD76-03F3D079227E}"/>
              </a:ext>
            </a:extLst>
          </p:cNvPr>
          <p:cNvSpPr txBox="1"/>
          <p:nvPr/>
        </p:nvSpPr>
        <p:spPr>
          <a:xfrm>
            <a:off x="1082040" y="1706674"/>
            <a:ext cx="16687800" cy="6555641"/>
          </a:xfrm>
          <a:prstGeom prst="rect">
            <a:avLst/>
          </a:prstGeom>
          <a:noFill/>
        </p:spPr>
        <p:txBody>
          <a:bodyPr wrap="square" rtlCol="0">
            <a:spAutoFit/>
          </a:bodyPr>
          <a:lstStyle/>
          <a:p>
            <a:pPr algn="just"/>
            <a:r>
              <a:rPr lang="en-US" sz="2800" b="1" dirty="0"/>
              <a:t>Facts</a:t>
            </a:r>
            <a:r>
              <a:rPr lang="en-US" sz="2800" dirty="0"/>
              <a:t> </a:t>
            </a:r>
            <a:r>
              <a:rPr lang="en-US" sz="2800" b="1" dirty="0"/>
              <a:t>and Assumptions:</a:t>
            </a:r>
          </a:p>
          <a:p>
            <a:pPr algn="just"/>
            <a:endParaRPr lang="en-US" sz="2800" dirty="0"/>
          </a:p>
          <a:p>
            <a:pPr algn="just"/>
            <a:r>
              <a:rPr lang="en-US" sz="2800" dirty="0"/>
              <a:t>A Government enters into a lease contract for a building for five years. Lease payments are due at the beginning of each year. The payment for the first year is $25,000. Payments in subsequent years will increase or decrease based on the change in the prime interest rate over the preceding year. The lease commences on January 1, 20X1. The prime interest rate as of January 1, 20X1, was 5.0 percent. </a:t>
            </a:r>
          </a:p>
          <a:p>
            <a:pPr algn="just"/>
            <a:endParaRPr lang="en-US" sz="2800" dirty="0"/>
          </a:p>
          <a:p>
            <a:pPr algn="just"/>
            <a:r>
              <a:rPr lang="en-US" sz="2800" b="1" dirty="0"/>
              <a:t>Accounting and Financial Reporting </a:t>
            </a:r>
          </a:p>
          <a:p>
            <a:pPr algn="just"/>
            <a:endParaRPr lang="en-US" sz="2800" dirty="0"/>
          </a:p>
          <a:p>
            <a:pPr algn="just"/>
            <a:r>
              <a:rPr lang="en-US" sz="2800" dirty="0"/>
              <a:t>The first payment due will be $25,000 (stated above). Remember the rate to be used at initial measurement is the rate in effect at commencement of the lease term. The lease payment is changed based on changes in the rate, which at commencement of the lease, the change would be zero. The lease liability will be the present value of $125,000 ($25,000 from above X 5 years)</a:t>
            </a:r>
          </a:p>
          <a:p>
            <a:r>
              <a:rPr lang="en-US" sz="2800" dirty="0"/>
              <a:t> </a:t>
            </a:r>
          </a:p>
          <a:p>
            <a:endParaRPr lang="en-US" sz="2800" dirty="0"/>
          </a:p>
        </p:txBody>
      </p:sp>
    </p:spTree>
    <p:extLst>
      <p:ext uri="{BB962C8B-B14F-4D97-AF65-F5344CB8AC3E}">
        <p14:creationId xmlns:p14="http://schemas.microsoft.com/office/powerpoint/2010/main" val="327019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7C5A15-865E-4CCA-A722-E6EB1350B86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Rectangle 11"/>
          <p:cNvSpPr/>
          <p:nvPr/>
        </p:nvSpPr>
        <p:spPr>
          <a:xfrm>
            <a:off x="-381000" y="3390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5" name="Title 1"/>
          <p:cNvSpPr txBox="1">
            <a:spLocks/>
          </p:cNvSpPr>
          <p:nvPr/>
        </p:nvSpPr>
        <p:spPr>
          <a:xfrm>
            <a:off x="0" y="3848100"/>
            <a:ext cx="182880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pPr algn="ctr"/>
            <a:r>
              <a:rPr lang="en-US" sz="7200" dirty="0">
                <a:solidFill>
                  <a:schemeClr val="bg1"/>
                </a:solidFill>
              </a:rPr>
              <a:t>GASB 87</a:t>
            </a:r>
          </a:p>
        </p:txBody>
      </p:sp>
    </p:spTree>
    <p:extLst>
      <p:ext uri="{BB962C8B-B14F-4D97-AF65-F5344CB8AC3E}">
        <p14:creationId xmlns:p14="http://schemas.microsoft.com/office/powerpoint/2010/main" val="263824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541504"/>
            <a:ext cx="18467349" cy="1217140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81000" y="-308713"/>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78308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Example – Variable payments that depend on a rate (</a:t>
            </a:r>
            <a:r>
              <a:rPr lang="en-US" sz="5400" dirty="0" err="1">
                <a:solidFill>
                  <a:schemeClr val="bg1"/>
                </a:solidFill>
              </a:rPr>
              <a:t>Cont</a:t>
            </a:r>
            <a:r>
              <a:rPr lang="en-US" sz="5400" dirty="0">
                <a:solidFill>
                  <a:schemeClr val="bg1"/>
                </a:solidFill>
              </a:rPr>
              <a:t>)</a:t>
            </a:r>
          </a:p>
        </p:txBody>
      </p:sp>
      <p:sp>
        <p:nvSpPr>
          <p:cNvPr id="10" name="TextBox 9">
            <a:extLst>
              <a:ext uri="{FF2B5EF4-FFF2-40B4-BE49-F238E27FC236}">
                <a16:creationId xmlns:a16="http://schemas.microsoft.com/office/drawing/2014/main" id="{83CC5032-0FB5-4FE3-BD76-03F3D079227E}"/>
              </a:ext>
            </a:extLst>
          </p:cNvPr>
          <p:cNvSpPr txBox="1"/>
          <p:nvPr/>
        </p:nvSpPr>
        <p:spPr>
          <a:xfrm>
            <a:off x="1082040" y="1706674"/>
            <a:ext cx="16687800" cy="4832092"/>
          </a:xfrm>
          <a:prstGeom prst="rect">
            <a:avLst/>
          </a:prstGeom>
          <a:noFill/>
        </p:spPr>
        <p:txBody>
          <a:bodyPr wrap="square" rtlCol="0">
            <a:spAutoFit/>
          </a:bodyPr>
          <a:lstStyle/>
          <a:p>
            <a:pPr algn="just"/>
            <a:r>
              <a:rPr lang="en-US" sz="2800" b="1" dirty="0"/>
              <a:t>Changes in Rates:</a:t>
            </a:r>
          </a:p>
          <a:p>
            <a:pPr algn="just"/>
            <a:endParaRPr lang="en-US" sz="2800" dirty="0"/>
          </a:p>
          <a:p>
            <a:pPr algn="just"/>
            <a:r>
              <a:rPr lang="en-US" sz="2800" dirty="0"/>
              <a:t>If the prime interest rate at January 1, 20X2, is 5.1 percent, a 2 percent increase, the Government’s payment on January 1, 20X2, will be $25,500. The additional $500 will be recognized as an outflow of the period. </a:t>
            </a:r>
          </a:p>
          <a:p>
            <a:pPr algn="just"/>
            <a:endParaRPr lang="en-US" sz="2800" dirty="0"/>
          </a:p>
          <a:p>
            <a:pPr algn="just"/>
            <a:r>
              <a:rPr lang="en-US" sz="2800" dirty="0"/>
              <a:t>If the prime interest rate at January 1, 20X2, is 4.9 percent, a 2 percent decrease, the Governments payment on January 1, 20X2, will be $24,500. The $500 difference will be recognized as a reduction of the outflows of the period. </a:t>
            </a:r>
          </a:p>
          <a:p>
            <a:pPr algn="just"/>
            <a:endParaRPr lang="en-US" sz="2800" dirty="0"/>
          </a:p>
          <a:p>
            <a:pPr algn="just"/>
            <a:r>
              <a:rPr lang="en-US" sz="2800" dirty="0"/>
              <a:t>Do not remeasure the lease asset or liability based on a change in rates, however if the lease is being remeasured due to a change in terms you may factor in the changes in rates based on the rates at the time of remeasurement.</a:t>
            </a:r>
          </a:p>
        </p:txBody>
      </p:sp>
    </p:spTree>
    <p:extLst>
      <p:ext uri="{BB962C8B-B14F-4D97-AF65-F5344CB8AC3E}">
        <p14:creationId xmlns:p14="http://schemas.microsoft.com/office/powerpoint/2010/main" val="412789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855827"/>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Rectangle 11"/>
          <p:cNvSpPr/>
          <p:nvPr/>
        </p:nvSpPr>
        <p:spPr>
          <a:xfrm>
            <a:off x="-381000" y="3390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5" name="Title 1"/>
          <p:cNvSpPr txBox="1">
            <a:spLocks/>
          </p:cNvSpPr>
          <p:nvPr/>
        </p:nvSpPr>
        <p:spPr>
          <a:xfrm>
            <a:off x="0" y="3848100"/>
            <a:ext cx="182880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pPr algn="ctr"/>
            <a:r>
              <a:rPr lang="en-US" sz="7200" dirty="0">
                <a:solidFill>
                  <a:schemeClr val="bg1"/>
                </a:solidFill>
              </a:rPr>
              <a:t>Implementation Guide</a:t>
            </a:r>
          </a:p>
        </p:txBody>
      </p:sp>
    </p:spTree>
    <p:extLst>
      <p:ext uri="{BB962C8B-B14F-4D97-AF65-F5344CB8AC3E}">
        <p14:creationId xmlns:p14="http://schemas.microsoft.com/office/powerpoint/2010/main" val="143388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9926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Implementation Guide 2019-3</a:t>
            </a:r>
          </a:p>
        </p:txBody>
      </p:sp>
      <p:grpSp>
        <p:nvGrpSpPr>
          <p:cNvPr id="15" name="Group 14"/>
          <p:cNvGrpSpPr/>
          <p:nvPr/>
        </p:nvGrpSpPr>
        <p:grpSpPr>
          <a:xfrm>
            <a:off x="7383780" y="2483881"/>
            <a:ext cx="8046720" cy="1571625"/>
            <a:chOff x="4526280" y="199430"/>
            <a:chExt cx="8046720" cy="1571625"/>
          </a:xfrm>
        </p:grpSpPr>
        <p:sp>
          <p:nvSpPr>
            <p:cNvPr id="16" name="Round Same Side Corner Rectangle 15"/>
            <p:cNvSpPr/>
            <p:nvPr/>
          </p:nvSpPr>
          <p:spPr>
            <a:xfrm rot="5400000">
              <a:off x="7763827" y="-3038117"/>
              <a:ext cx="1571625" cy="8046720"/>
            </a:xfrm>
            <a:prstGeom prst="round2Same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4"/>
            <p:cNvSpPr txBox="1"/>
            <p:nvPr/>
          </p:nvSpPr>
          <p:spPr>
            <a:xfrm>
              <a:off x="4526280" y="276150"/>
              <a:ext cx="7970000" cy="1418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39725" lvl="1" indent="-339725" defTabSz="711200">
                <a:lnSpc>
                  <a:spcPct val="90000"/>
                </a:lnSpc>
                <a:spcBef>
                  <a:spcPct val="0"/>
                </a:spcBef>
                <a:spcAft>
                  <a:spcPct val="15000"/>
                </a:spcAft>
                <a:buFontTx/>
                <a:buChar char="••"/>
              </a:pPr>
              <a:r>
                <a:rPr lang="en-US" sz="2200" dirty="0"/>
                <a:t>Questions and answers to address issues raised by the GASB’s stakeholders through inquiries posed to the GASB or through comments submitted in response to GASB due process documents.</a:t>
              </a:r>
            </a:p>
          </p:txBody>
        </p:sp>
      </p:grpSp>
      <p:grpSp>
        <p:nvGrpSpPr>
          <p:cNvPr id="18" name="Group 17"/>
          <p:cNvGrpSpPr/>
          <p:nvPr/>
        </p:nvGrpSpPr>
        <p:grpSpPr>
          <a:xfrm>
            <a:off x="2857500" y="2253853"/>
            <a:ext cx="4526280" cy="1965960"/>
            <a:chOff x="0" y="2976"/>
            <a:chExt cx="4526280" cy="1964531"/>
          </a:xfrm>
        </p:grpSpPr>
        <p:sp>
          <p:nvSpPr>
            <p:cNvPr id="19" name="Rounded Rectangle 18"/>
            <p:cNvSpPr/>
            <p:nvPr/>
          </p:nvSpPr>
          <p:spPr>
            <a:xfrm>
              <a:off x="0" y="2976"/>
              <a:ext cx="4526280" cy="196453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Rounded Rectangle 6"/>
            <p:cNvSpPr txBox="1"/>
            <p:nvPr/>
          </p:nvSpPr>
          <p:spPr>
            <a:xfrm>
              <a:off x="95900" y="98876"/>
              <a:ext cx="4334480" cy="1772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a:t>WHAT</a:t>
              </a:r>
            </a:p>
          </p:txBody>
        </p:sp>
      </p:grpSp>
      <p:grpSp>
        <p:nvGrpSpPr>
          <p:cNvPr id="21" name="Group 20"/>
          <p:cNvGrpSpPr/>
          <p:nvPr/>
        </p:nvGrpSpPr>
        <p:grpSpPr>
          <a:xfrm>
            <a:off x="7383780" y="4743092"/>
            <a:ext cx="8046720" cy="1571625"/>
            <a:chOff x="4526280" y="2262187"/>
            <a:chExt cx="8046720" cy="1571625"/>
          </a:xfrm>
        </p:grpSpPr>
        <p:sp>
          <p:nvSpPr>
            <p:cNvPr id="22" name="Round Same Side Corner Rectangle 21"/>
            <p:cNvSpPr/>
            <p:nvPr/>
          </p:nvSpPr>
          <p:spPr>
            <a:xfrm rot="5400000">
              <a:off x="7763827" y="-975360"/>
              <a:ext cx="1571625" cy="8046720"/>
            </a:xfrm>
            <a:prstGeom prst="round2SameRect">
              <a:avLst/>
            </a:prstGeom>
          </p:spPr>
          <p:style>
            <a:lnRef idx="2">
              <a:schemeClr val="accent5">
                <a:tint val="40000"/>
                <a:alpha val="90000"/>
                <a:hueOff val="-884566"/>
                <a:satOff val="-1158"/>
                <a:lumOff val="-569"/>
                <a:alphaOff val="0"/>
              </a:schemeClr>
            </a:lnRef>
            <a:fillRef idx="1">
              <a:schemeClr val="accent5">
                <a:tint val="40000"/>
                <a:alpha val="90000"/>
                <a:hueOff val="-884566"/>
                <a:satOff val="-1158"/>
                <a:lumOff val="-569"/>
                <a:alphaOff val="0"/>
              </a:schemeClr>
            </a:fillRef>
            <a:effectRef idx="0">
              <a:schemeClr val="accent5">
                <a:tint val="40000"/>
                <a:alpha val="90000"/>
                <a:hueOff val="-884566"/>
                <a:satOff val="-1158"/>
                <a:lumOff val="-569"/>
                <a:alphaOff val="0"/>
              </a:schemeClr>
            </a:effectRef>
            <a:fontRef idx="minor">
              <a:schemeClr val="dk1">
                <a:hueOff val="0"/>
                <a:satOff val="0"/>
                <a:lumOff val="0"/>
                <a:alphaOff val="0"/>
              </a:schemeClr>
            </a:fontRef>
          </p:style>
        </p:sp>
        <p:sp>
          <p:nvSpPr>
            <p:cNvPr id="23" name="Round Same Side Corner Rectangle 8"/>
            <p:cNvSpPr txBox="1"/>
            <p:nvPr/>
          </p:nvSpPr>
          <p:spPr>
            <a:xfrm>
              <a:off x="4526280" y="2338907"/>
              <a:ext cx="7970000" cy="1418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39725" lvl="1" indent="-339725" defTabSz="711200">
                <a:lnSpc>
                  <a:spcPct val="90000"/>
                </a:lnSpc>
                <a:spcBef>
                  <a:spcPct val="0"/>
                </a:spcBef>
                <a:spcAft>
                  <a:spcPct val="15000"/>
                </a:spcAft>
                <a:buChar char="••"/>
              </a:pPr>
              <a:r>
                <a:rPr lang="en-US" sz="2200" dirty="0"/>
                <a:t>To provide guidance that clarifies, explains, or elaborates on the requirements of GASB 87.</a:t>
              </a:r>
            </a:p>
          </p:txBody>
        </p:sp>
      </p:grpSp>
      <p:grpSp>
        <p:nvGrpSpPr>
          <p:cNvPr id="24" name="Group 23"/>
          <p:cNvGrpSpPr/>
          <p:nvPr/>
        </p:nvGrpSpPr>
        <p:grpSpPr>
          <a:xfrm>
            <a:off x="2857500" y="4546639"/>
            <a:ext cx="4526280" cy="1964531"/>
            <a:chOff x="0" y="2065734"/>
            <a:chExt cx="4526280" cy="1964531"/>
          </a:xfrm>
        </p:grpSpPr>
        <p:sp>
          <p:nvSpPr>
            <p:cNvPr id="25" name="Rounded Rectangle 24"/>
            <p:cNvSpPr/>
            <p:nvPr/>
          </p:nvSpPr>
          <p:spPr>
            <a:xfrm>
              <a:off x="0" y="2065734"/>
              <a:ext cx="4526280" cy="1964531"/>
            </a:xfrm>
            <a:prstGeom prst="roundRect">
              <a:avLst/>
            </a:prstGeom>
          </p:spPr>
          <p:style>
            <a:lnRef idx="2">
              <a:schemeClr val="lt1">
                <a:hueOff val="0"/>
                <a:satOff val="0"/>
                <a:lumOff val="0"/>
                <a:alphaOff val="0"/>
              </a:schemeClr>
            </a:lnRef>
            <a:fillRef idx="1">
              <a:schemeClr val="accent5">
                <a:hueOff val="-918568"/>
                <a:satOff val="135"/>
                <a:lumOff val="-3236"/>
                <a:alphaOff val="0"/>
              </a:schemeClr>
            </a:fillRef>
            <a:effectRef idx="0">
              <a:schemeClr val="accent5">
                <a:hueOff val="-918568"/>
                <a:satOff val="135"/>
                <a:lumOff val="-3236"/>
                <a:alphaOff val="0"/>
              </a:schemeClr>
            </a:effectRef>
            <a:fontRef idx="minor">
              <a:schemeClr val="lt1"/>
            </a:fontRef>
          </p:style>
        </p:sp>
        <p:sp>
          <p:nvSpPr>
            <p:cNvPr id="26" name="Rounded Rectangle 10"/>
            <p:cNvSpPr txBox="1"/>
            <p:nvPr/>
          </p:nvSpPr>
          <p:spPr>
            <a:xfrm>
              <a:off x="95900" y="2161634"/>
              <a:ext cx="4334480" cy="1772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a:t>WHY</a:t>
              </a:r>
            </a:p>
          </p:txBody>
        </p:sp>
      </p:grpSp>
      <p:grpSp>
        <p:nvGrpSpPr>
          <p:cNvPr id="27" name="Group 26"/>
          <p:cNvGrpSpPr/>
          <p:nvPr/>
        </p:nvGrpSpPr>
        <p:grpSpPr>
          <a:xfrm>
            <a:off x="7383780" y="7033021"/>
            <a:ext cx="8046720" cy="1571625"/>
            <a:chOff x="4526280" y="4324944"/>
            <a:chExt cx="8046720" cy="1571625"/>
          </a:xfrm>
        </p:grpSpPr>
        <p:sp>
          <p:nvSpPr>
            <p:cNvPr id="28" name="Round Same Side Corner Rectangle 27"/>
            <p:cNvSpPr/>
            <p:nvPr/>
          </p:nvSpPr>
          <p:spPr>
            <a:xfrm rot="5400000">
              <a:off x="7763827" y="1087397"/>
              <a:ext cx="1571625" cy="8046720"/>
            </a:xfrm>
            <a:prstGeom prst="round2SameRect">
              <a:avLst/>
            </a:prstGeom>
          </p:spPr>
          <p:style>
            <a:lnRef idx="2">
              <a:schemeClr val="accent5">
                <a:tint val="40000"/>
                <a:alpha val="90000"/>
                <a:hueOff val="-1769133"/>
                <a:satOff val="-2316"/>
                <a:lumOff val="-1137"/>
                <a:alphaOff val="0"/>
              </a:schemeClr>
            </a:lnRef>
            <a:fillRef idx="1">
              <a:schemeClr val="accent5">
                <a:tint val="40000"/>
                <a:alpha val="90000"/>
                <a:hueOff val="-1769133"/>
                <a:satOff val="-2316"/>
                <a:lumOff val="-1137"/>
                <a:alphaOff val="0"/>
              </a:schemeClr>
            </a:fillRef>
            <a:effectRef idx="0">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29" name="Round Same Side Corner Rectangle 12"/>
            <p:cNvSpPr txBox="1"/>
            <p:nvPr/>
          </p:nvSpPr>
          <p:spPr>
            <a:xfrm>
              <a:off x="4526280" y="4401664"/>
              <a:ext cx="7970000" cy="1418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39725" lvl="1" indent="-339725" defTabSz="711200">
                <a:lnSpc>
                  <a:spcPct val="90000"/>
                </a:lnSpc>
                <a:spcBef>
                  <a:spcPct val="0"/>
                </a:spcBef>
                <a:spcAft>
                  <a:spcPct val="15000"/>
                </a:spcAft>
                <a:buChar char="••"/>
              </a:pPr>
              <a:r>
                <a:rPr lang="en-US" sz="2200" dirty="0"/>
                <a:t>Draft released February 2019; Comments due by April 2019; and Final issued August 2019.</a:t>
              </a:r>
            </a:p>
          </p:txBody>
        </p:sp>
      </p:grpSp>
      <p:grpSp>
        <p:nvGrpSpPr>
          <p:cNvPr id="30" name="Group 29"/>
          <p:cNvGrpSpPr/>
          <p:nvPr/>
        </p:nvGrpSpPr>
        <p:grpSpPr>
          <a:xfrm>
            <a:off x="2857500" y="6836569"/>
            <a:ext cx="4526280" cy="1964531"/>
            <a:chOff x="0" y="4128492"/>
            <a:chExt cx="4526280" cy="1964531"/>
          </a:xfrm>
        </p:grpSpPr>
        <p:sp>
          <p:nvSpPr>
            <p:cNvPr id="31" name="Rounded Rectangle 30"/>
            <p:cNvSpPr/>
            <p:nvPr/>
          </p:nvSpPr>
          <p:spPr>
            <a:xfrm>
              <a:off x="0" y="4128492"/>
              <a:ext cx="4526280" cy="1964531"/>
            </a:xfrm>
            <a:prstGeom prst="roundRect">
              <a:avLst/>
            </a:prstGeom>
          </p:spPr>
          <p:style>
            <a:lnRef idx="2">
              <a:schemeClr val="lt1">
                <a:hueOff val="0"/>
                <a:satOff val="0"/>
                <a:lumOff val="0"/>
                <a:alphaOff val="0"/>
              </a:schemeClr>
            </a:lnRef>
            <a:fillRef idx="1">
              <a:schemeClr val="accent5">
                <a:hueOff val="-1837137"/>
                <a:satOff val="270"/>
                <a:lumOff val="-6471"/>
                <a:alphaOff val="0"/>
              </a:schemeClr>
            </a:fillRef>
            <a:effectRef idx="0">
              <a:schemeClr val="accent5">
                <a:hueOff val="-1837137"/>
                <a:satOff val="270"/>
                <a:lumOff val="-6471"/>
                <a:alphaOff val="0"/>
              </a:schemeClr>
            </a:effectRef>
            <a:fontRef idx="minor">
              <a:schemeClr val="lt1"/>
            </a:fontRef>
          </p:style>
        </p:sp>
        <p:sp>
          <p:nvSpPr>
            <p:cNvPr id="32" name="Rounded Rectangle 14"/>
            <p:cNvSpPr txBox="1"/>
            <p:nvPr/>
          </p:nvSpPr>
          <p:spPr>
            <a:xfrm>
              <a:off x="95900" y="4224392"/>
              <a:ext cx="4334480" cy="1772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a:t>WHEN</a:t>
              </a:r>
            </a:p>
          </p:txBody>
        </p:sp>
      </p:grpSp>
    </p:spTree>
    <p:extLst>
      <p:ext uri="{BB962C8B-B14F-4D97-AF65-F5344CB8AC3E}">
        <p14:creationId xmlns:p14="http://schemas.microsoft.com/office/powerpoint/2010/main" val="314577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Includes 77 questions and answers about GASB 87</a:t>
            </a:r>
          </a:p>
          <a:p>
            <a:pPr lvl="2" algn="just">
              <a:spcBef>
                <a:spcPts val="0"/>
              </a:spcBef>
              <a:buFont typeface="Arial" panose="020B0604020202020204" pitchFamily="34" charset="0"/>
              <a:buChar char="-"/>
            </a:pPr>
            <a:r>
              <a:rPr lang="en-US" sz="3200" dirty="0"/>
              <a:t>Will provide more robust guidance</a:t>
            </a:r>
          </a:p>
          <a:p>
            <a:pPr lvl="2" algn="just">
              <a:spcBef>
                <a:spcPts val="0"/>
              </a:spcBef>
              <a:buFont typeface="Arial" panose="020B0604020202020204" pitchFamily="34" charset="0"/>
              <a:buChar char="-"/>
            </a:pPr>
            <a:r>
              <a:rPr lang="en-US" sz="3200" dirty="0"/>
              <a:t>Classification: Is the transaction an exchange?</a:t>
            </a:r>
          </a:p>
          <a:p>
            <a:pPr marL="2290763" lvl="2" indent="-461963" algn="just">
              <a:spcBef>
                <a:spcPts val="0"/>
              </a:spcBef>
            </a:pPr>
            <a:endParaRPr lang="en-US" sz="1600" dirty="0"/>
          </a:p>
          <a:p>
            <a:pPr marL="1601788" indent="-687388" algn="just">
              <a:spcBef>
                <a:spcPts val="0"/>
              </a:spcBef>
            </a:pPr>
            <a:r>
              <a:rPr lang="en-US" sz="4000" dirty="0"/>
              <a:t>Includes three illustrations:</a:t>
            </a:r>
          </a:p>
          <a:p>
            <a:pPr lvl="2" algn="just">
              <a:spcBef>
                <a:spcPts val="0"/>
              </a:spcBef>
              <a:buFont typeface="Arial" panose="020B0604020202020204" pitchFamily="34" charset="0"/>
              <a:buChar char="-"/>
            </a:pPr>
            <a:r>
              <a:rPr lang="en-US" sz="3200" dirty="0"/>
              <a:t>Lessee reporting of an equipment lease</a:t>
            </a:r>
          </a:p>
          <a:p>
            <a:pPr lvl="2" algn="just">
              <a:spcBef>
                <a:spcPts val="0"/>
              </a:spcBef>
              <a:buFont typeface="Arial" panose="020B0604020202020204" pitchFamily="34" charset="0"/>
              <a:buChar char="-"/>
            </a:pPr>
            <a:r>
              <a:rPr lang="en-US" sz="3200" dirty="0"/>
              <a:t>Lessee reporting of a building lease with a lease incentive</a:t>
            </a:r>
          </a:p>
          <a:p>
            <a:pPr lvl="2" algn="just">
              <a:spcBef>
                <a:spcPts val="0"/>
              </a:spcBef>
              <a:buFont typeface="Arial" panose="020B0604020202020204" pitchFamily="34" charset="0"/>
              <a:buChar char="-"/>
            </a:pPr>
            <a:r>
              <a:rPr lang="en-US" sz="3200" dirty="0"/>
              <a:t>Variable payments that depend on an index or a rate</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Implementation Guide 2019-3</a:t>
            </a:r>
          </a:p>
        </p:txBody>
      </p:sp>
    </p:spTree>
    <p:extLst>
      <p:ext uri="{BB962C8B-B14F-4D97-AF65-F5344CB8AC3E}">
        <p14:creationId xmlns:p14="http://schemas.microsoft.com/office/powerpoint/2010/main" val="8425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4.12 – A developer builds and leases a building to a government. The government is required to make payments during the three-year construction period. The government does not have access to the building until a certificate of occupancy is issued at the end of the construction period. When does the lease term begin?</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33197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4.12 A – The lease term begins when the certificate of occupancy is issued because that is when the government gains access to the building. The lease term commences when the lessee has a </a:t>
            </a:r>
            <a:r>
              <a:rPr lang="en-US" sz="4000" dirty="0" err="1"/>
              <a:t>noncancellable</a:t>
            </a:r>
            <a:r>
              <a:rPr lang="en-US" sz="4000" dirty="0"/>
              <a:t> right to use the underlying asset. Control of the right to use the underlying asset is the right to obtain the present service capacity from its use and the right to determine the nature and manner of its use. Thus, the lease term commences when the lessee gains physical possession of the asset or attains access to use the underlying asset.</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170377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4.32  – A government makes payments related to a building lease during a construction period before gaining access to the building. Can payments made during the construction period be reported as a lease asset at the time they are paid?</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213063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4.32 A – No. Payments made before commencement of the lease term should be reported as prepayments (assets), not as a lease asset. At the commencement of the lease term, the prepayments should be reclassified as part of the initial measurement of the lease asset.</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95669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4.15 – A lease contract allows either party to terminate the lease at any time but also provides for cancellation penalties. The cancellation penalties are so great that it is reasonably certain that neither party will terminate the lease. Should the cancellable periods be excluded from the lease term?</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274804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4.15 A – Yes, Since ether party has the option to terminate the lease without permission from the other party, the lease term will exclude the cancelable periods. The presence of cancelation penalties does not affect that conclusion.</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25178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4CC25E0-216C-4081-916C-E00F62661AD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grpSp>
        <p:nvGrpSpPr>
          <p:cNvPr id="14" name="Group 13"/>
          <p:cNvGrpSpPr/>
          <p:nvPr/>
        </p:nvGrpSpPr>
        <p:grpSpPr>
          <a:xfrm>
            <a:off x="7383780" y="2368154"/>
            <a:ext cx="8046720" cy="1571625"/>
            <a:chOff x="4526280" y="199430"/>
            <a:chExt cx="8046720" cy="1571625"/>
          </a:xfrm>
        </p:grpSpPr>
        <p:sp>
          <p:nvSpPr>
            <p:cNvPr id="30" name="Round Same Side Corner Rectangle 29"/>
            <p:cNvSpPr/>
            <p:nvPr/>
          </p:nvSpPr>
          <p:spPr>
            <a:xfrm rot="5400000">
              <a:off x="7763827" y="-3038117"/>
              <a:ext cx="1571625" cy="8046720"/>
            </a:xfrm>
            <a:prstGeom prst="round2Same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31" name="Round Same Side Corner Rectangle 4"/>
            <p:cNvSpPr txBox="1"/>
            <p:nvPr/>
          </p:nvSpPr>
          <p:spPr>
            <a:xfrm>
              <a:off x="4526280" y="276150"/>
              <a:ext cx="7970000" cy="1418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39725" lvl="1" indent="-339725" defTabSz="711200">
                <a:lnSpc>
                  <a:spcPct val="90000"/>
                </a:lnSpc>
                <a:spcBef>
                  <a:spcPct val="0"/>
                </a:spcBef>
                <a:spcAft>
                  <a:spcPct val="15000"/>
                </a:spcAft>
                <a:buChar char="••"/>
              </a:pPr>
              <a:r>
                <a:rPr lang="en-US" sz="2400" dirty="0"/>
                <a:t>Statement 87 requires the recognition of lease assets and liabilities for leases that previously were classified as operating leases.</a:t>
              </a:r>
            </a:p>
          </p:txBody>
        </p:sp>
      </p:grpSp>
      <p:grpSp>
        <p:nvGrpSpPr>
          <p:cNvPr id="15" name="Group 14"/>
          <p:cNvGrpSpPr/>
          <p:nvPr/>
        </p:nvGrpSpPr>
        <p:grpSpPr>
          <a:xfrm>
            <a:off x="2857500" y="2171700"/>
            <a:ext cx="4526280" cy="1964531"/>
            <a:chOff x="0" y="2976"/>
            <a:chExt cx="4526280" cy="1964531"/>
          </a:xfrm>
        </p:grpSpPr>
        <p:sp>
          <p:nvSpPr>
            <p:cNvPr id="28" name="Rounded Rectangle 27"/>
            <p:cNvSpPr/>
            <p:nvPr/>
          </p:nvSpPr>
          <p:spPr>
            <a:xfrm>
              <a:off x="0" y="2976"/>
              <a:ext cx="4526280" cy="196453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9" name="Rounded Rectangle 6"/>
            <p:cNvSpPr txBox="1"/>
            <p:nvPr/>
          </p:nvSpPr>
          <p:spPr>
            <a:xfrm>
              <a:off x="95900" y="98876"/>
              <a:ext cx="4334480" cy="1772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a:t>WHAT</a:t>
              </a:r>
            </a:p>
          </p:txBody>
        </p:sp>
      </p:grpSp>
      <p:grpSp>
        <p:nvGrpSpPr>
          <p:cNvPr id="16" name="Group 15"/>
          <p:cNvGrpSpPr/>
          <p:nvPr/>
        </p:nvGrpSpPr>
        <p:grpSpPr>
          <a:xfrm>
            <a:off x="7383780" y="4654153"/>
            <a:ext cx="8046720" cy="1571625"/>
            <a:chOff x="4526280" y="2262187"/>
            <a:chExt cx="8046720" cy="1571625"/>
          </a:xfrm>
        </p:grpSpPr>
        <p:sp>
          <p:nvSpPr>
            <p:cNvPr id="26" name="Round Same Side Corner Rectangle 25"/>
            <p:cNvSpPr/>
            <p:nvPr/>
          </p:nvSpPr>
          <p:spPr>
            <a:xfrm rot="5400000">
              <a:off x="7763827" y="-975360"/>
              <a:ext cx="1571625" cy="8046720"/>
            </a:xfrm>
            <a:prstGeom prst="round2SameRect">
              <a:avLst/>
            </a:prstGeom>
          </p:spPr>
          <p:style>
            <a:lnRef idx="2">
              <a:schemeClr val="accent5">
                <a:tint val="40000"/>
                <a:alpha val="90000"/>
                <a:hueOff val="-884566"/>
                <a:satOff val="-1158"/>
                <a:lumOff val="-569"/>
                <a:alphaOff val="0"/>
              </a:schemeClr>
            </a:lnRef>
            <a:fillRef idx="1">
              <a:schemeClr val="accent5">
                <a:tint val="40000"/>
                <a:alpha val="90000"/>
                <a:hueOff val="-884566"/>
                <a:satOff val="-1158"/>
                <a:lumOff val="-569"/>
                <a:alphaOff val="0"/>
              </a:schemeClr>
            </a:fillRef>
            <a:effectRef idx="0">
              <a:schemeClr val="accent5">
                <a:tint val="40000"/>
                <a:alpha val="90000"/>
                <a:hueOff val="-884566"/>
                <a:satOff val="-1158"/>
                <a:lumOff val="-569"/>
                <a:alphaOff val="0"/>
              </a:schemeClr>
            </a:effectRef>
            <a:fontRef idx="minor">
              <a:schemeClr val="dk1">
                <a:hueOff val="0"/>
                <a:satOff val="0"/>
                <a:lumOff val="0"/>
                <a:alphaOff val="0"/>
              </a:schemeClr>
            </a:fontRef>
          </p:style>
        </p:sp>
        <p:sp>
          <p:nvSpPr>
            <p:cNvPr id="27" name="Round Same Side Corner Rectangle 8"/>
            <p:cNvSpPr txBox="1"/>
            <p:nvPr/>
          </p:nvSpPr>
          <p:spPr>
            <a:xfrm>
              <a:off x="4526280" y="2338907"/>
              <a:ext cx="7970000" cy="1418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39725" lvl="1" indent="-339725" defTabSz="711200">
                <a:lnSpc>
                  <a:spcPct val="90000"/>
                </a:lnSpc>
                <a:spcBef>
                  <a:spcPct val="0"/>
                </a:spcBef>
                <a:spcAft>
                  <a:spcPct val="15000"/>
                </a:spcAft>
                <a:buChar char="••"/>
              </a:pPr>
              <a:r>
                <a:rPr lang="en-US" sz="2400" dirty="0"/>
                <a:t>Better meet the information needs of financial statement users by improving accounting and financial reporting for leases by governments.</a:t>
              </a:r>
            </a:p>
          </p:txBody>
        </p:sp>
      </p:grpSp>
      <p:grpSp>
        <p:nvGrpSpPr>
          <p:cNvPr id="17" name="Group 16"/>
          <p:cNvGrpSpPr/>
          <p:nvPr/>
        </p:nvGrpSpPr>
        <p:grpSpPr>
          <a:xfrm>
            <a:off x="2857500" y="4457700"/>
            <a:ext cx="4526280" cy="1964531"/>
            <a:chOff x="0" y="2065734"/>
            <a:chExt cx="4526280" cy="1964531"/>
          </a:xfrm>
        </p:grpSpPr>
        <p:sp>
          <p:nvSpPr>
            <p:cNvPr id="24" name="Rounded Rectangle 23"/>
            <p:cNvSpPr/>
            <p:nvPr/>
          </p:nvSpPr>
          <p:spPr>
            <a:xfrm>
              <a:off x="0" y="2065734"/>
              <a:ext cx="4526280" cy="1964531"/>
            </a:xfrm>
            <a:prstGeom prst="roundRect">
              <a:avLst/>
            </a:prstGeom>
          </p:spPr>
          <p:style>
            <a:lnRef idx="2">
              <a:schemeClr val="lt1">
                <a:hueOff val="0"/>
                <a:satOff val="0"/>
                <a:lumOff val="0"/>
                <a:alphaOff val="0"/>
              </a:schemeClr>
            </a:lnRef>
            <a:fillRef idx="1">
              <a:schemeClr val="accent5">
                <a:hueOff val="-918568"/>
                <a:satOff val="135"/>
                <a:lumOff val="-3236"/>
                <a:alphaOff val="0"/>
              </a:schemeClr>
            </a:fillRef>
            <a:effectRef idx="0">
              <a:schemeClr val="accent5">
                <a:hueOff val="-918568"/>
                <a:satOff val="135"/>
                <a:lumOff val="-3236"/>
                <a:alphaOff val="0"/>
              </a:schemeClr>
            </a:effectRef>
            <a:fontRef idx="minor">
              <a:schemeClr val="lt1"/>
            </a:fontRef>
          </p:style>
        </p:sp>
        <p:sp>
          <p:nvSpPr>
            <p:cNvPr id="25" name="Rounded Rectangle 10"/>
            <p:cNvSpPr txBox="1"/>
            <p:nvPr/>
          </p:nvSpPr>
          <p:spPr>
            <a:xfrm>
              <a:off x="95900" y="2161634"/>
              <a:ext cx="4334480" cy="1772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a:t>WHY</a:t>
              </a:r>
            </a:p>
          </p:txBody>
        </p:sp>
      </p:grpSp>
      <p:grpSp>
        <p:nvGrpSpPr>
          <p:cNvPr id="18" name="Group 17"/>
          <p:cNvGrpSpPr/>
          <p:nvPr/>
        </p:nvGrpSpPr>
        <p:grpSpPr>
          <a:xfrm>
            <a:off x="7383780" y="6950868"/>
            <a:ext cx="8046720" cy="1571625"/>
            <a:chOff x="4526280" y="4324944"/>
            <a:chExt cx="8046720" cy="1571625"/>
          </a:xfrm>
        </p:grpSpPr>
        <p:sp>
          <p:nvSpPr>
            <p:cNvPr id="22" name="Round Same Side Corner Rectangle 21"/>
            <p:cNvSpPr/>
            <p:nvPr/>
          </p:nvSpPr>
          <p:spPr>
            <a:xfrm rot="5400000">
              <a:off x="7763827" y="1087397"/>
              <a:ext cx="1571625" cy="8046720"/>
            </a:xfrm>
            <a:prstGeom prst="round2SameRect">
              <a:avLst/>
            </a:prstGeom>
          </p:spPr>
          <p:style>
            <a:lnRef idx="2">
              <a:schemeClr val="accent5">
                <a:tint val="40000"/>
                <a:alpha val="90000"/>
                <a:hueOff val="-1769133"/>
                <a:satOff val="-2316"/>
                <a:lumOff val="-1137"/>
                <a:alphaOff val="0"/>
              </a:schemeClr>
            </a:lnRef>
            <a:fillRef idx="1">
              <a:schemeClr val="accent5">
                <a:tint val="40000"/>
                <a:alpha val="90000"/>
                <a:hueOff val="-1769133"/>
                <a:satOff val="-2316"/>
                <a:lumOff val="-1137"/>
                <a:alphaOff val="0"/>
              </a:schemeClr>
            </a:fillRef>
            <a:effectRef idx="0">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23" name="Round Same Side Corner Rectangle 12"/>
            <p:cNvSpPr txBox="1"/>
            <p:nvPr/>
          </p:nvSpPr>
          <p:spPr>
            <a:xfrm>
              <a:off x="4526280" y="4401664"/>
              <a:ext cx="7970000" cy="14181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2400" kern="1200" dirty="0"/>
                <a:t>Effective for periods beginning after June 15, 2021*.</a:t>
              </a:r>
            </a:p>
          </p:txBody>
        </p:sp>
      </p:grpSp>
      <p:grpSp>
        <p:nvGrpSpPr>
          <p:cNvPr id="19" name="Group 18"/>
          <p:cNvGrpSpPr/>
          <p:nvPr/>
        </p:nvGrpSpPr>
        <p:grpSpPr>
          <a:xfrm>
            <a:off x="2857500" y="6754416"/>
            <a:ext cx="4526280" cy="1964531"/>
            <a:chOff x="0" y="4128492"/>
            <a:chExt cx="4526280" cy="1964531"/>
          </a:xfrm>
        </p:grpSpPr>
        <p:sp>
          <p:nvSpPr>
            <p:cNvPr id="20" name="Rounded Rectangle 19"/>
            <p:cNvSpPr/>
            <p:nvPr/>
          </p:nvSpPr>
          <p:spPr>
            <a:xfrm>
              <a:off x="0" y="4128492"/>
              <a:ext cx="4526280" cy="1964531"/>
            </a:xfrm>
            <a:prstGeom prst="roundRect">
              <a:avLst/>
            </a:prstGeom>
          </p:spPr>
          <p:style>
            <a:lnRef idx="2">
              <a:schemeClr val="lt1">
                <a:hueOff val="0"/>
                <a:satOff val="0"/>
                <a:lumOff val="0"/>
                <a:alphaOff val="0"/>
              </a:schemeClr>
            </a:lnRef>
            <a:fillRef idx="1">
              <a:schemeClr val="accent5">
                <a:hueOff val="-1837137"/>
                <a:satOff val="270"/>
                <a:lumOff val="-6471"/>
                <a:alphaOff val="0"/>
              </a:schemeClr>
            </a:fillRef>
            <a:effectRef idx="0">
              <a:schemeClr val="accent5">
                <a:hueOff val="-1837137"/>
                <a:satOff val="270"/>
                <a:lumOff val="-6471"/>
                <a:alphaOff val="0"/>
              </a:schemeClr>
            </a:effectRef>
            <a:fontRef idx="minor">
              <a:schemeClr val="lt1"/>
            </a:fontRef>
          </p:style>
        </p:sp>
        <p:sp>
          <p:nvSpPr>
            <p:cNvPr id="21" name="Rounded Rectangle 14"/>
            <p:cNvSpPr txBox="1"/>
            <p:nvPr/>
          </p:nvSpPr>
          <p:spPr>
            <a:xfrm>
              <a:off x="95900" y="4224392"/>
              <a:ext cx="4334480" cy="1772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a:t>WHEN</a:t>
              </a:r>
            </a:p>
          </p:txBody>
        </p:sp>
      </p:grpSp>
      <p:sp>
        <p:nvSpPr>
          <p:cNvPr id="32" name="Rectangle 31">
            <a:extLst>
              <a:ext uri="{FF2B5EF4-FFF2-40B4-BE49-F238E27FC236}">
                <a16:creationId xmlns:a16="http://schemas.microsoft.com/office/drawing/2014/main" id="{D77780BB-32CA-4731-B6BE-62141BB022BA}"/>
              </a:ext>
            </a:extLst>
          </p:cNvPr>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4" name="Title 1">
            <a:extLst>
              <a:ext uri="{FF2B5EF4-FFF2-40B4-BE49-F238E27FC236}">
                <a16:creationId xmlns:a16="http://schemas.microsoft.com/office/drawing/2014/main" id="{CF3D46C7-5F94-4E03-B407-C162F1F5B29A}"/>
              </a:ext>
            </a:extLst>
          </p:cNvPr>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pPr>
              <a:lnSpc>
                <a:spcPts val="5400"/>
              </a:lnSpc>
            </a:pPr>
            <a:r>
              <a:rPr lang="en-US" sz="5400" dirty="0">
                <a:solidFill>
                  <a:schemeClr val="bg1"/>
                </a:solidFill>
              </a:rPr>
              <a:t>Leases: Statement 87</a:t>
            </a:r>
          </a:p>
        </p:txBody>
      </p:sp>
    </p:spTree>
    <p:extLst>
      <p:ext uri="{BB962C8B-B14F-4D97-AF65-F5344CB8AC3E}">
        <p14:creationId xmlns:p14="http://schemas.microsoft.com/office/powerpoint/2010/main" val="109049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spcBef>
                <a:spcPts val="0"/>
              </a:spcBef>
            </a:pPr>
            <a:r>
              <a:rPr lang="en-US" sz="4000" dirty="0"/>
              <a:t>4.16 – A lease contract allows only the lessee to terminate the lease at any time but also provides for cancellation penalties. The cancellation penalties are so great that it is reasonably certain that the lessee will not terminate the lease. Should the cancellable periods be excluded from the lease term?</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203501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4.16  A– No. Since only the lessee has the option to cancel in this situation and it is reasonably certain based on all relevant factors the lessee will not execute the option, the cancelable periods should not be excluded. </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111040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4.17 – A government enters into a 12-month lease with the lessee having options to renew for 12 months at a time, up to 49 times. Is this agreement a short-term lease under Statement 87?</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83944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4.17 A – No. Since the maximum possible term is greater than 12 months, GASB 87 does apply.</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84435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4.23 – A government adopts a capitalization threshold and expenses acquisitions, including lease assets, that fall below that threshold. Can the government apply a similar threshold to recording lease liabilities?</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15074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4.23 A – All significant lease liabilities should be recognized. No specific “capitalization threshold” per GASB 87.</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34952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4.31 – A government leases a fleet of vehicles for half of the vehicles’ estimated useful lives. The lease term is 30 months. The lease does not specify the discount rate. Total monthly lease payments over the term of the lease are $1.1 million, and the fair value of the vehicles at the commencement of the lease is $2 million. May the fair value of the vehicles be used in determining the implicit discount rate of the lease?</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12654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4.31 A – Yes. Using the $2 million fair value of the vehicles at the commencement of the lease to determine the implicit discount rate in a lease may be appropriate. In this example, the government has estimated that the fair value of the right to use the vehicles is $1 million because the length of the lease term is half of the vehicles’ estimated useful lives. The government assumes the fair value of the right to use the vehicles decreases ratably over the lease term because the service capacity of the vehicles remains the same throughout the lease term, even though the fair value of the vehicles decreases faster at the beginning of the lease term. Therefore, the interest associated with the lease is $100,000, and the discount rate is approximately 7.5 percent. </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197401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4.49 – Can methodologies other than the interest method, such as straight-line amortization, be used to amortize the discount on lease receivables?</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332079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spcBef>
                <a:spcPts val="0"/>
              </a:spcBef>
            </a:pPr>
            <a:r>
              <a:rPr lang="en-US" sz="4000" dirty="0"/>
              <a:t>4.49  A – No, the lease receivable must be amortized using the interest method.</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25228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A457EE-4365-4174-B5CC-BB31E349D7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4400" dirty="0"/>
              <a:t>What it is: A comprehensive change to the way we account for leases, putting both operating and capital lease assets and related liabilities on the balance sheet.</a:t>
            </a:r>
          </a:p>
          <a:p>
            <a:pPr marL="1601788" indent="-687388">
              <a:spcBef>
                <a:spcPts val="0"/>
              </a:spcBef>
            </a:pPr>
            <a:endParaRPr lang="en-US" sz="4400" dirty="0"/>
          </a:p>
          <a:p>
            <a:pPr marL="1601788" indent="-687388" algn="just">
              <a:spcBef>
                <a:spcPts val="0"/>
              </a:spcBef>
            </a:pPr>
            <a:r>
              <a:rPr lang="en-US" sz="4400" dirty="0"/>
              <a:t>What it is not: The same as the FASB Lease standard. The FASB standard establishes two type of leases, finance leases and operating leases. The GASB standard does not differentiate leases.</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GASB 87: Overview</a:t>
            </a:r>
          </a:p>
        </p:txBody>
      </p:sp>
    </p:spTree>
    <p:extLst>
      <p:ext uri="{BB962C8B-B14F-4D97-AF65-F5344CB8AC3E}">
        <p14:creationId xmlns:p14="http://schemas.microsoft.com/office/powerpoint/2010/main" val="177472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4.39 – A government makes lease payments based solely on the use of leased equipment. Future payments are variable based on usage of the underlying asset; therefore, the government does not record a lease asset and a lease liability. Is the government required to disclose the lease?</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28076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4.49  A – Yes. The lessee should apply the lease disclosure requirements in paragraphs 37–39 of Statement 87, as applicable, unless the lease meets the short-term lease exception.</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31543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4.39 – Paragraph 31 of Statement 87 requires lessees to amortize their lease asset over the shorter of the lease term or the useful life of the underlying asset. Can the lessor recognize the deferred inflow of resources as an inflow over the useful life of the underlying asset if it differs from the lease term?</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108827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1601788" indent="-687388" algn="just">
              <a:spcBef>
                <a:spcPts val="0"/>
              </a:spcBef>
            </a:pPr>
            <a:r>
              <a:rPr lang="en-US" sz="4000" dirty="0"/>
              <a:t>4.49  A – No. The requirements for leases are based on the foundational principle that leases are financings. In a lease transaction, the lessee promises to make payments over time for the right to use an underlying asset. Accordingly, the lessor should recognize inflows, including interest revenue, over that period of time—the lease term, which may be different than the useful life of the underlying asset.</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Q&amp;A from Guide</a:t>
            </a:r>
          </a:p>
        </p:txBody>
      </p:sp>
    </p:spTree>
    <p:extLst>
      <p:ext uri="{BB962C8B-B14F-4D97-AF65-F5344CB8AC3E}">
        <p14:creationId xmlns:p14="http://schemas.microsoft.com/office/powerpoint/2010/main" val="314158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200" y="571500"/>
            <a:ext cx="18440400" cy="122477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1828800"/>
            <a:ext cx="16306800" cy="7505700"/>
          </a:xfrm>
        </p:spPr>
        <p:txBody>
          <a:bodyPr tIns="91440">
            <a:noAutofit/>
          </a:bodyPr>
          <a:lstStyle/>
          <a:p>
            <a:pPr marL="0" indent="0">
              <a:buNone/>
            </a:pPr>
            <a:r>
              <a:rPr lang="en-US" sz="4000" dirty="0"/>
              <a:t>GASB 87 Full Text - </a:t>
            </a:r>
            <a:r>
              <a:rPr lang="en-US" sz="4000" u="sng" dirty="0">
                <a:solidFill>
                  <a:srgbClr val="73A950"/>
                </a:solidFill>
                <a:hlinkClick r:id="rId4">
                  <a:extLst>
                    <a:ext uri="{A12FA001-AC4F-418D-AE19-62706E023703}">
                      <ahyp:hlinkClr xmlns:ahyp="http://schemas.microsoft.com/office/drawing/2018/hyperlinkcolor" val="tx"/>
                    </a:ext>
                  </a:extLst>
                </a:hlinkClick>
              </a:rPr>
              <a:t>https://www.gasb.org/jsp/GASB/Document_C/DocumentPage?cid=1176169170145&amp;acceptedDisclaimer=true</a:t>
            </a:r>
            <a:endParaRPr lang="en-US" sz="4000" u="sng" dirty="0">
              <a:solidFill>
                <a:srgbClr val="73A950"/>
              </a:solidFill>
            </a:endParaRPr>
          </a:p>
          <a:p>
            <a:pPr marL="0" indent="0">
              <a:buNone/>
            </a:pPr>
            <a:endParaRPr lang="en-US" sz="2000" dirty="0"/>
          </a:p>
          <a:p>
            <a:pPr marL="0" indent="0">
              <a:buNone/>
            </a:pPr>
            <a:r>
              <a:rPr lang="en-US" sz="4000" dirty="0"/>
              <a:t>GASB 87 Summary - </a:t>
            </a:r>
            <a:r>
              <a:rPr lang="en-US" sz="4000" u="sng" dirty="0">
                <a:solidFill>
                  <a:srgbClr val="73A950"/>
                </a:solidFill>
                <a:hlinkClick r:id="rId5">
                  <a:extLst>
                    <a:ext uri="{A12FA001-AC4F-418D-AE19-62706E023703}">
                      <ahyp:hlinkClr xmlns:ahyp="http://schemas.microsoft.com/office/drawing/2018/hyperlinkcolor" val="tx"/>
                    </a:ext>
                  </a:extLst>
                </a:hlinkClick>
              </a:rPr>
              <a:t>https://www.gasb.org/cs/ContentServer?c=Pronouncement_C&amp;cid=1176169177502&amp;d=&amp;pagename=GASB%2FPronouncement_C%2FGASBSummaryPage</a:t>
            </a:r>
            <a:endParaRPr lang="en-US" sz="4000" u="sng" dirty="0">
              <a:solidFill>
                <a:srgbClr val="73A950"/>
              </a:solidFill>
            </a:endParaRPr>
          </a:p>
          <a:p>
            <a:pPr marL="0" indent="0">
              <a:buNone/>
            </a:pPr>
            <a:endParaRPr lang="en-US" sz="2000" dirty="0"/>
          </a:p>
          <a:p>
            <a:pPr marL="0" indent="0">
              <a:buNone/>
            </a:pPr>
            <a:r>
              <a:rPr lang="en-US" sz="4000" dirty="0"/>
              <a:t>Implementation Guide - </a:t>
            </a:r>
            <a:r>
              <a:rPr lang="en-US" sz="4000" u="sng" dirty="0">
                <a:solidFill>
                  <a:srgbClr val="73A950"/>
                </a:solidFill>
                <a:hlinkClick r:id="rId6">
                  <a:extLst>
                    <a:ext uri="{A12FA001-AC4F-418D-AE19-62706E023703}">
                      <ahyp:hlinkClr xmlns:ahyp="http://schemas.microsoft.com/office/drawing/2018/hyperlinkcolor" val="tx"/>
                    </a:ext>
                  </a:extLst>
                </a:hlinkClick>
              </a:rPr>
              <a:t>https://www.gasb.org/jsp/GASB/Document_C/DocumentPage?cid=1176173189687&amp;acceptedDisclaimer=true</a:t>
            </a:r>
            <a:endParaRPr lang="en-US" sz="4000" dirty="0">
              <a:solidFill>
                <a:srgbClr val="73A950"/>
              </a:solidFill>
            </a:endParaRP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Where to Find More Information? </a:t>
            </a:r>
          </a:p>
        </p:txBody>
      </p:sp>
    </p:spTree>
    <p:extLst>
      <p:ext uri="{BB962C8B-B14F-4D97-AF65-F5344CB8AC3E}">
        <p14:creationId xmlns:p14="http://schemas.microsoft.com/office/powerpoint/2010/main" val="80919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152900"/>
            <a:ext cx="18592799" cy="15369102"/>
          </a:xfrm>
          <a:prstGeom prst="rect">
            <a:avLst/>
          </a:prstGeom>
        </p:spPr>
      </p:pic>
      <p:sp>
        <p:nvSpPr>
          <p:cNvPr id="8" name="Rectangle 7"/>
          <p:cNvSpPr/>
          <p:nvPr/>
        </p:nvSpPr>
        <p:spPr>
          <a:xfrm>
            <a:off x="0" y="-800100"/>
            <a:ext cx="18288000" cy="12192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4" name="Rectangle 3"/>
          <p:cNvSpPr/>
          <p:nvPr/>
        </p:nvSpPr>
        <p:spPr>
          <a:xfrm>
            <a:off x="-381000" y="3390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5" name="Title 1"/>
          <p:cNvSpPr txBox="1">
            <a:spLocks/>
          </p:cNvSpPr>
          <p:nvPr/>
        </p:nvSpPr>
        <p:spPr>
          <a:xfrm>
            <a:off x="0" y="3848100"/>
            <a:ext cx="182880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pPr algn="ctr"/>
            <a:r>
              <a:rPr lang="en-US" sz="7200" dirty="0">
                <a:solidFill>
                  <a:schemeClr val="bg1"/>
                </a:solidFill>
              </a:rPr>
              <a:t>Q&amp;A</a:t>
            </a:r>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Tree>
    <p:extLst>
      <p:ext uri="{BB962C8B-B14F-4D97-AF65-F5344CB8AC3E}">
        <p14:creationId xmlns:p14="http://schemas.microsoft.com/office/powerpoint/2010/main" val="144061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Jennifer.DiCapua\Desktop\shutterstock_36699789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43200" y="-402381"/>
            <a:ext cx="24445128" cy="1072748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04800" y="-1257300"/>
            <a:ext cx="18665953" cy="117348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6" name="TextBox 5"/>
          <p:cNvSpPr txBox="1"/>
          <p:nvPr/>
        </p:nvSpPr>
        <p:spPr>
          <a:xfrm>
            <a:off x="877824" y="558463"/>
            <a:ext cx="16154400" cy="1200329"/>
          </a:xfrm>
          <a:prstGeom prst="rect">
            <a:avLst/>
          </a:prstGeom>
          <a:noFill/>
        </p:spPr>
        <p:txBody>
          <a:bodyPr wrap="square" rtlCol="0">
            <a:spAutoFit/>
          </a:bodyPr>
          <a:lstStyle/>
          <a:p>
            <a:r>
              <a:rPr lang="en-US" sz="7200" b="1" dirty="0">
                <a:solidFill>
                  <a:srgbClr val="6FA527"/>
                </a:solidFill>
                <a:latin typeface="Arial" panose="020B0604020202020204" pitchFamily="34" charset="0"/>
                <a:cs typeface="Arial" panose="020B0604020202020204" pitchFamily="34" charset="0"/>
              </a:rPr>
              <a:t>Contact</a:t>
            </a:r>
            <a:endParaRPr lang="en-US" sz="4800" b="1" dirty="0">
              <a:solidFill>
                <a:srgbClr val="6FA527"/>
              </a:solidFill>
              <a:latin typeface="Arial" panose="020B0604020202020204" pitchFamily="34" charset="0"/>
              <a:cs typeface="Arial" panose="020B0604020202020204" pitchFamily="34" charset="0"/>
            </a:endParaRPr>
          </a:p>
        </p:txBody>
      </p:sp>
      <p:sp>
        <p:nvSpPr>
          <p:cNvPr id="8" name="Rectangle 7"/>
          <p:cNvSpPr/>
          <p:nvPr/>
        </p:nvSpPr>
        <p:spPr>
          <a:xfrm>
            <a:off x="9601203" y="7886701"/>
            <a:ext cx="8077198" cy="1672253"/>
          </a:xfrm>
          <a:prstGeom prst="rect">
            <a:avLst/>
          </a:prstGeom>
        </p:spPr>
        <p:txBody>
          <a:bodyPr wrap="square">
            <a:spAutoFit/>
          </a:bodyPr>
          <a:lstStyle/>
          <a:p>
            <a:pPr defTabSz="5381626">
              <a:spcBef>
                <a:spcPts val="960"/>
              </a:spcBef>
            </a:pPr>
            <a:r>
              <a:rPr lang="en-US" sz="2800" dirty="0">
                <a:solidFill>
                  <a:srgbClr val="6FA527"/>
                </a:solidFill>
              </a:rPr>
              <a:t>https://www.facebook.com/JamesMooreCPAs/</a:t>
            </a:r>
          </a:p>
          <a:p>
            <a:pPr defTabSz="5381626">
              <a:spcBef>
                <a:spcPts val="960"/>
              </a:spcBef>
            </a:pPr>
            <a:endParaRPr lang="en-US" sz="200" dirty="0">
              <a:solidFill>
                <a:srgbClr val="6FA527"/>
              </a:solidFill>
            </a:endParaRPr>
          </a:p>
          <a:p>
            <a:pPr defTabSz="5381626">
              <a:spcBef>
                <a:spcPts val="960"/>
              </a:spcBef>
            </a:pPr>
            <a:r>
              <a:rPr lang="en-US" sz="2800" dirty="0">
                <a:solidFill>
                  <a:srgbClr val="6FA527"/>
                </a:solidFill>
              </a:rPr>
              <a:t>https://www.linkedin.com/company/james-moore-certified-public-accountants-and-consultants</a:t>
            </a:r>
            <a:endParaRPr lang="en-US" sz="2400" u="sng" dirty="0">
              <a:solidFill>
                <a:srgbClr val="6FA527"/>
              </a:solidFill>
              <a:latin typeface="Arial" panose="020B0604020202020204" pitchFamily="34" charset="0"/>
              <a:cs typeface="Arial" panose="020B0604020202020204" pitchFamily="34" charset="0"/>
            </a:endParaRPr>
          </a:p>
        </p:txBody>
      </p:sp>
      <p:sp>
        <p:nvSpPr>
          <p:cNvPr id="10" name="Rectangle 9"/>
          <p:cNvSpPr/>
          <p:nvPr/>
        </p:nvSpPr>
        <p:spPr>
          <a:xfrm>
            <a:off x="1436109" y="7886701"/>
            <a:ext cx="6614197" cy="523220"/>
          </a:xfrm>
          <a:prstGeom prst="rect">
            <a:avLst/>
          </a:prstGeom>
        </p:spPr>
        <p:txBody>
          <a:bodyPr wrap="square">
            <a:spAutoFit/>
          </a:bodyPr>
          <a:lstStyle/>
          <a:p>
            <a:pPr defTabSz="5381626">
              <a:spcBef>
                <a:spcPts val="960"/>
              </a:spcBef>
            </a:pPr>
            <a:r>
              <a:rPr lang="en-US" sz="2800" dirty="0">
                <a:solidFill>
                  <a:srgbClr val="6FA527"/>
                </a:solidFill>
              </a:rPr>
              <a:t>www.jmco.com</a:t>
            </a:r>
            <a:endParaRPr lang="en-US" sz="2800" u="sng" dirty="0">
              <a:solidFill>
                <a:srgbClr val="6FA527"/>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0000" y="6362700"/>
            <a:ext cx="304776" cy="31087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887200" y="6371630"/>
            <a:ext cx="304776" cy="310872"/>
          </a:xfrm>
          <a:prstGeom prst="rect">
            <a:avLst/>
          </a:prstGeom>
          <a:noFill/>
        </p:spPr>
      </p:pic>
      <p:pic>
        <p:nvPicPr>
          <p:cNvPr id="26" name="Picture 2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4522" y="8008086"/>
            <a:ext cx="351588" cy="351588"/>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44000" y="7886700"/>
            <a:ext cx="553680" cy="55368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217152" y="8801100"/>
            <a:ext cx="395860" cy="39712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7819" y="8648700"/>
            <a:ext cx="4673384" cy="795186"/>
          </a:xfrm>
          <a:prstGeom prst="rect">
            <a:avLst/>
          </a:prstGeom>
        </p:spPr>
      </p:pic>
      <p:pic>
        <p:nvPicPr>
          <p:cNvPr id="22" name="Picture 21">
            <a:extLst>
              <a:ext uri="{FF2B5EF4-FFF2-40B4-BE49-F238E27FC236}">
                <a16:creationId xmlns:a16="http://schemas.microsoft.com/office/drawing/2014/main" id="{03985D6F-DBA1-4857-8933-74C3AB58EFF6}"/>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9217152" y="2781300"/>
            <a:ext cx="2697480" cy="3925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 name="TextBox 28">
            <a:extLst>
              <a:ext uri="{FF2B5EF4-FFF2-40B4-BE49-F238E27FC236}">
                <a16:creationId xmlns:a16="http://schemas.microsoft.com/office/drawing/2014/main" id="{E2DCCB99-0092-496B-A282-7D33C87ECF34}"/>
              </a:ext>
            </a:extLst>
          </p:cNvPr>
          <p:cNvSpPr txBox="1"/>
          <p:nvPr/>
        </p:nvSpPr>
        <p:spPr>
          <a:xfrm>
            <a:off x="12124042" y="3243072"/>
            <a:ext cx="5017910" cy="1877437"/>
          </a:xfrm>
          <a:prstGeom prst="rect">
            <a:avLst/>
          </a:prstGeom>
          <a:noFill/>
        </p:spPr>
        <p:txBody>
          <a:bodyPr wrap="square" rtlCol="0">
            <a:spAutoFit/>
          </a:bodyPr>
          <a:lstStyle/>
          <a:p>
            <a:r>
              <a:rPr lang="en-US" sz="4000" b="1" dirty="0">
                <a:solidFill>
                  <a:srgbClr val="6FA527"/>
                </a:solidFill>
              </a:rPr>
              <a:t>Ben Clark, CPA</a:t>
            </a:r>
          </a:p>
          <a:p>
            <a:r>
              <a:rPr lang="en-US" b="1" dirty="0">
                <a:solidFill>
                  <a:srgbClr val="6FA527"/>
                </a:solidFill>
              </a:rPr>
              <a:t>Manager</a:t>
            </a:r>
            <a:endParaRPr lang="en-US" b="1" dirty="0">
              <a:solidFill>
                <a:srgbClr val="6FA527"/>
              </a:solidFill>
              <a:cs typeface="Arial" panose="020B0604020202020204" pitchFamily="34" charset="0"/>
            </a:endParaRPr>
          </a:p>
          <a:p>
            <a:endParaRPr lang="en-US" sz="800" b="1" dirty="0">
              <a:solidFill>
                <a:srgbClr val="6FA527"/>
              </a:solidFill>
              <a:cs typeface="Arial" panose="020B0604020202020204" pitchFamily="34" charset="0"/>
            </a:endParaRPr>
          </a:p>
          <a:p>
            <a:r>
              <a:rPr lang="en-US" sz="2800" dirty="0">
                <a:solidFill>
                  <a:srgbClr val="6FA527"/>
                </a:solidFill>
                <a:cs typeface="Arial" panose="020B0604020202020204" pitchFamily="34" charset="0"/>
              </a:rPr>
              <a:t>Benjamin.Clark@jmco.com</a:t>
            </a:r>
            <a:endParaRPr lang="en-US" sz="2800" dirty="0">
              <a:solidFill>
                <a:srgbClr val="6FA527"/>
              </a:solidFill>
            </a:endParaRPr>
          </a:p>
        </p:txBody>
      </p:sp>
      <p:sp>
        <p:nvSpPr>
          <p:cNvPr id="30" name="Rectangle 29">
            <a:extLst>
              <a:ext uri="{FF2B5EF4-FFF2-40B4-BE49-F238E27FC236}">
                <a16:creationId xmlns:a16="http://schemas.microsoft.com/office/drawing/2014/main" id="{0C0F4215-585B-4060-9AE1-1EFC6D7E4E81}"/>
              </a:ext>
            </a:extLst>
          </p:cNvPr>
          <p:cNvSpPr/>
          <p:nvPr/>
        </p:nvSpPr>
        <p:spPr>
          <a:xfrm>
            <a:off x="12103620" y="5299415"/>
            <a:ext cx="4020838" cy="830997"/>
          </a:xfrm>
          <a:prstGeom prst="rect">
            <a:avLst/>
          </a:prstGeom>
        </p:spPr>
        <p:txBody>
          <a:bodyPr wrap="square">
            <a:spAutoFit/>
          </a:bodyPr>
          <a:lstStyle/>
          <a:p>
            <a:r>
              <a:rPr lang="en-US" sz="2400" dirty="0">
                <a:solidFill>
                  <a:srgbClr val="6FA527"/>
                </a:solidFill>
              </a:rPr>
              <a:t>https://www.linkedin.com/in/benjaminclarkcpa/</a:t>
            </a:r>
          </a:p>
        </p:txBody>
      </p:sp>
      <p:sp>
        <p:nvSpPr>
          <p:cNvPr id="31" name="TextBox 30">
            <a:extLst>
              <a:ext uri="{FF2B5EF4-FFF2-40B4-BE49-F238E27FC236}">
                <a16:creationId xmlns:a16="http://schemas.microsoft.com/office/drawing/2014/main" id="{CF65EE6D-CC50-44C9-8B58-2DB235637B15}"/>
              </a:ext>
            </a:extLst>
          </p:cNvPr>
          <p:cNvSpPr txBox="1"/>
          <p:nvPr/>
        </p:nvSpPr>
        <p:spPr>
          <a:xfrm>
            <a:off x="3987570" y="3238500"/>
            <a:ext cx="5791200" cy="1877437"/>
          </a:xfrm>
          <a:prstGeom prst="rect">
            <a:avLst/>
          </a:prstGeom>
          <a:noFill/>
        </p:spPr>
        <p:txBody>
          <a:bodyPr wrap="square" rtlCol="0">
            <a:spAutoFit/>
          </a:bodyPr>
          <a:lstStyle/>
          <a:p>
            <a:r>
              <a:rPr lang="en-US" sz="4000" b="1" dirty="0">
                <a:solidFill>
                  <a:srgbClr val="6FA527"/>
                </a:solidFill>
              </a:rPr>
              <a:t>Wayne Durrett, CPA</a:t>
            </a:r>
          </a:p>
          <a:p>
            <a:r>
              <a:rPr lang="en-US" b="1" dirty="0">
                <a:solidFill>
                  <a:srgbClr val="6FA527"/>
                </a:solidFill>
              </a:rPr>
              <a:t>Manager</a:t>
            </a:r>
            <a:endParaRPr lang="en-US" b="1" dirty="0">
              <a:solidFill>
                <a:srgbClr val="6FA527"/>
              </a:solidFill>
              <a:cs typeface="Arial" panose="020B0604020202020204" pitchFamily="34" charset="0"/>
            </a:endParaRPr>
          </a:p>
          <a:p>
            <a:endParaRPr lang="en-US" sz="800" b="1" dirty="0">
              <a:solidFill>
                <a:srgbClr val="6FA527"/>
              </a:solidFill>
              <a:cs typeface="Arial" panose="020B0604020202020204" pitchFamily="34" charset="0"/>
            </a:endParaRPr>
          </a:p>
          <a:p>
            <a:r>
              <a:rPr lang="en-US" sz="2800" dirty="0">
                <a:solidFill>
                  <a:srgbClr val="6FA527"/>
                </a:solidFill>
                <a:cs typeface="Arial" panose="020B0604020202020204" pitchFamily="34" charset="0"/>
              </a:rPr>
              <a:t>Wayne.Durrett@jmco.com</a:t>
            </a:r>
            <a:endParaRPr lang="en-US" sz="2800" dirty="0">
              <a:solidFill>
                <a:srgbClr val="6FA527"/>
              </a:solidFill>
            </a:endParaRPr>
          </a:p>
        </p:txBody>
      </p:sp>
      <p:sp>
        <p:nvSpPr>
          <p:cNvPr id="32" name="Rectangle 31">
            <a:extLst>
              <a:ext uri="{FF2B5EF4-FFF2-40B4-BE49-F238E27FC236}">
                <a16:creationId xmlns:a16="http://schemas.microsoft.com/office/drawing/2014/main" id="{A6550840-5783-4A6C-A908-AD6DB9B4DAC1}"/>
              </a:ext>
            </a:extLst>
          </p:cNvPr>
          <p:cNvSpPr/>
          <p:nvPr/>
        </p:nvSpPr>
        <p:spPr>
          <a:xfrm>
            <a:off x="3987570" y="5379303"/>
            <a:ext cx="4038600" cy="830997"/>
          </a:xfrm>
          <a:prstGeom prst="rect">
            <a:avLst/>
          </a:prstGeom>
        </p:spPr>
        <p:txBody>
          <a:bodyPr wrap="square">
            <a:spAutoFit/>
          </a:bodyPr>
          <a:lstStyle/>
          <a:p>
            <a:r>
              <a:rPr lang="en-US" sz="2400" dirty="0">
                <a:solidFill>
                  <a:srgbClr val="6FA527"/>
                </a:solidFill>
              </a:rPr>
              <a:t>https://www.linkedin.com/in/wayne-durrett-cpa-468aa891/</a:t>
            </a:r>
          </a:p>
        </p:txBody>
      </p:sp>
      <p:pic>
        <p:nvPicPr>
          <p:cNvPr id="33" name="Picture 32">
            <a:extLst>
              <a:ext uri="{FF2B5EF4-FFF2-40B4-BE49-F238E27FC236}">
                <a16:creationId xmlns:a16="http://schemas.microsoft.com/office/drawing/2014/main" id="{5E0DAE5B-406B-40E1-8D0D-BE799AE375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38275" y="2781300"/>
            <a:ext cx="2696895" cy="3925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405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F670430-8429-4131-A3ED-AD55B060D59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spcBef>
                <a:spcPts val="0"/>
              </a:spcBef>
            </a:pPr>
            <a:r>
              <a:rPr lang="en-US" sz="4400" dirty="0"/>
              <a:t>Applied to any contract that meets the definition of a lease (unless specifically excluded):</a:t>
            </a:r>
          </a:p>
          <a:p>
            <a:pPr marL="1601788" indent="-687388">
              <a:spcBef>
                <a:spcPts val="0"/>
              </a:spcBef>
            </a:pPr>
            <a:endParaRPr lang="en-US" sz="1200" dirty="0"/>
          </a:p>
          <a:p>
            <a:pPr marL="2057400" lvl="2" indent="0" algn="just">
              <a:spcBef>
                <a:spcPts val="0"/>
              </a:spcBef>
              <a:buNone/>
            </a:pPr>
            <a:r>
              <a:rPr lang="en-US" sz="3800" dirty="0"/>
              <a:t>“A lease is a contract that conveys the control of the right to use another entity’s nonfinancial asset (the underlying asset) as specified in the contract for a period of time in an exchange or exchange-like transaction”</a:t>
            </a:r>
          </a:p>
          <a:p>
            <a:pPr marL="1601788" indent="-687388">
              <a:spcBef>
                <a:spcPts val="0"/>
              </a:spcBef>
            </a:pPr>
            <a:endParaRPr lang="en-US" sz="3000" dirty="0"/>
          </a:p>
          <a:p>
            <a:pPr marL="1601788" indent="-687388">
              <a:spcBef>
                <a:spcPts val="0"/>
              </a:spcBef>
            </a:pPr>
            <a:r>
              <a:rPr lang="en-US" sz="4400" dirty="0"/>
              <a:t>Control of Right to Use:</a:t>
            </a:r>
          </a:p>
          <a:p>
            <a:pPr lvl="2">
              <a:spcBef>
                <a:spcPts val="0"/>
              </a:spcBef>
              <a:buFont typeface="Arial" panose="020B0604020202020204" pitchFamily="34" charset="0"/>
              <a:buChar char="-"/>
            </a:pPr>
            <a:r>
              <a:rPr lang="en-US" sz="3800" dirty="0"/>
              <a:t>Obtain present service capacity</a:t>
            </a:r>
          </a:p>
          <a:p>
            <a:pPr lvl="2">
              <a:spcBef>
                <a:spcPts val="0"/>
              </a:spcBef>
              <a:buFont typeface="Arial" panose="020B0604020202020204" pitchFamily="34" charset="0"/>
              <a:buChar char="-"/>
            </a:pPr>
            <a:r>
              <a:rPr lang="en-US" sz="3800" dirty="0"/>
              <a:t>Determine nature/manner of use</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Scope and Approach</a:t>
            </a:r>
          </a:p>
        </p:txBody>
      </p:sp>
      <p:pic>
        <p:nvPicPr>
          <p:cNvPr id="5" name="Picture 4">
            <a:extLst>
              <a:ext uri="{FF2B5EF4-FFF2-40B4-BE49-F238E27FC236}">
                <a16:creationId xmlns:a16="http://schemas.microsoft.com/office/drawing/2014/main" id="{CF7FE81B-A6FF-4D51-B6D4-CB35F598E4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9299" y="5997794"/>
            <a:ext cx="2533650" cy="2828925"/>
          </a:xfrm>
          <a:prstGeom prst="rect">
            <a:avLst/>
          </a:prstGeom>
        </p:spPr>
      </p:pic>
    </p:spTree>
    <p:extLst>
      <p:ext uri="{BB962C8B-B14F-4D97-AF65-F5344CB8AC3E}">
        <p14:creationId xmlns:p14="http://schemas.microsoft.com/office/powerpoint/2010/main" val="24680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3ABFF7E-BD74-4175-BAB2-2D2AD8A1E71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4400" dirty="0"/>
              <a:t>Includes </a:t>
            </a:r>
            <a:r>
              <a:rPr lang="en-US" sz="4400" u="sng" dirty="0"/>
              <a:t>noncancelable</a:t>
            </a:r>
            <a:r>
              <a:rPr lang="en-US" sz="4400" dirty="0"/>
              <a:t> period of a lease, plus:</a:t>
            </a:r>
          </a:p>
          <a:p>
            <a:pPr lvl="2" algn="just">
              <a:spcBef>
                <a:spcPts val="0"/>
              </a:spcBef>
              <a:buFont typeface="Arial" panose="020B0604020202020204" pitchFamily="34" charset="0"/>
              <a:buChar char="-"/>
            </a:pPr>
            <a:r>
              <a:rPr lang="en-US" sz="3800" dirty="0"/>
              <a:t>Periods covered by a lessee's option to renew, if it is reasonably certain the option will be exercised</a:t>
            </a:r>
          </a:p>
          <a:p>
            <a:pPr lvl="2" algn="just">
              <a:spcBef>
                <a:spcPts val="0"/>
              </a:spcBef>
              <a:buFont typeface="Arial" panose="020B0604020202020204" pitchFamily="34" charset="0"/>
              <a:buChar char="-"/>
            </a:pPr>
            <a:r>
              <a:rPr lang="en-US" sz="3800" dirty="0"/>
              <a:t>Periods covered by a lessee's option to terminate, if it is reasonably certain the option will not be exercised</a:t>
            </a:r>
          </a:p>
          <a:p>
            <a:pPr lvl="2" algn="just">
              <a:spcBef>
                <a:spcPts val="0"/>
              </a:spcBef>
              <a:buFont typeface="Arial" panose="020B0604020202020204" pitchFamily="34" charset="0"/>
              <a:buChar char="-"/>
            </a:pPr>
            <a:r>
              <a:rPr lang="en-US" sz="3800" dirty="0"/>
              <a:t>Same rules for lessor options to renew/terminate</a:t>
            </a:r>
          </a:p>
          <a:p>
            <a:pPr marL="2290763" lvl="2" indent="-461963" algn="just">
              <a:spcBef>
                <a:spcPts val="0"/>
              </a:spcBef>
            </a:pPr>
            <a:endParaRPr lang="en-US" sz="1800" dirty="0"/>
          </a:p>
          <a:p>
            <a:pPr marL="1601788" indent="-687388" algn="just">
              <a:spcBef>
                <a:spcPts val="0"/>
              </a:spcBef>
            </a:pPr>
            <a:r>
              <a:rPr lang="en-US" sz="4400" dirty="0"/>
              <a:t>Fiscal funding/cancellation clauses considered like any other option to terminate</a:t>
            </a:r>
          </a:p>
          <a:p>
            <a:pPr marL="1601788" indent="-687388" algn="just">
              <a:spcBef>
                <a:spcPts val="0"/>
              </a:spcBef>
            </a:pPr>
            <a:endParaRPr lang="en-US" sz="1800" dirty="0"/>
          </a:p>
          <a:p>
            <a:pPr marL="1601788" indent="-687388" algn="just">
              <a:spcBef>
                <a:spcPts val="0"/>
              </a:spcBef>
            </a:pPr>
            <a:r>
              <a:rPr lang="en-US" sz="4400" dirty="0"/>
              <a:t>Reassessed when an option is exercised or not exercised contrary to the previous expectation</a:t>
            </a:r>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Lease Term</a:t>
            </a:r>
          </a:p>
        </p:txBody>
      </p:sp>
    </p:spTree>
    <p:extLst>
      <p:ext uri="{BB962C8B-B14F-4D97-AF65-F5344CB8AC3E}">
        <p14:creationId xmlns:p14="http://schemas.microsoft.com/office/powerpoint/2010/main" val="256745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535D70-A4DC-47E7-BF54-0F485CBD36A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201" y="-1931953"/>
            <a:ext cx="18475313" cy="12333253"/>
          </a:xfrm>
          <a:prstGeom prst="rect">
            <a:avLst/>
          </a:prstGeom>
        </p:spPr>
      </p:pic>
      <p:sp>
        <p:nvSpPr>
          <p:cNvPr id="8" name="Rectangle 7"/>
          <p:cNvSpPr/>
          <p:nvPr/>
        </p:nvSpPr>
        <p:spPr>
          <a:xfrm>
            <a:off x="0" y="-800100"/>
            <a:ext cx="18288000" cy="12192000"/>
          </a:xfrm>
          <a:prstGeom prst="rect">
            <a:avLst/>
          </a:prstGeom>
          <a:solidFill>
            <a:srgbClr val="FFFF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3" name="Content Placeholder 2"/>
          <p:cNvSpPr>
            <a:spLocks noGrp="1"/>
          </p:cNvSpPr>
          <p:nvPr>
            <p:ph idx="1"/>
          </p:nvPr>
        </p:nvSpPr>
        <p:spPr>
          <a:xfrm>
            <a:off x="914400" y="2011680"/>
            <a:ext cx="15773400" cy="7505700"/>
          </a:xfrm>
        </p:spPr>
        <p:txBody>
          <a:bodyPr tIns="91440">
            <a:noAutofit/>
          </a:bodyPr>
          <a:lstStyle/>
          <a:p>
            <a:pPr marL="1601788" indent="-687388" algn="just">
              <a:spcBef>
                <a:spcPts val="0"/>
              </a:spcBef>
            </a:pPr>
            <a:r>
              <a:rPr lang="en-US" sz="4400" dirty="0"/>
              <a:t>Maximum possible term &lt;= 12 months regardless of likelihood</a:t>
            </a:r>
          </a:p>
          <a:p>
            <a:pPr marL="1601788" indent="-687388">
              <a:spcBef>
                <a:spcPts val="0"/>
              </a:spcBef>
            </a:pPr>
            <a:endParaRPr lang="en-US" sz="4400" dirty="0"/>
          </a:p>
        </p:txBody>
      </p:sp>
      <p:sp>
        <p:nvSpPr>
          <p:cNvPr id="4" name="Rectangle 3"/>
          <p:cNvSpPr/>
          <p:nvPr/>
        </p:nvSpPr>
        <p:spPr>
          <a:xfrm>
            <a:off x="-304800" y="-342900"/>
            <a:ext cx="19050000" cy="1828800"/>
          </a:xfrm>
          <a:prstGeom prst="rect">
            <a:avLst/>
          </a:prstGeom>
          <a:solidFill>
            <a:srgbClr val="73A950"/>
          </a:solidFill>
          <a:ln w="12700">
            <a:solidFill>
              <a:srgbClr val="414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sp>
        <p:nvSpPr>
          <p:cNvPr id="11" name="Rectangle 10"/>
          <p:cNvSpPr/>
          <p:nvPr/>
        </p:nvSpPr>
        <p:spPr>
          <a:xfrm>
            <a:off x="-762000" y="9410700"/>
            <a:ext cx="1981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62949" y="9563100"/>
            <a:ext cx="2776411" cy="472412"/>
          </a:xfrm>
          <a:prstGeom prst="rect">
            <a:avLst/>
          </a:prstGeom>
        </p:spPr>
      </p:pic>
      <p:sp>
        <p:nvSpPr>
          <p:cNvPr id="12" name="Title 1"/>
          <p:cNvSpPr txBox="1">
            <a:spLocks/>
          </p:cNvSpPr>
          <p:nvPr/>
        </p:nvSpPr>
        <p:spPr>
          <a:xfrm>
            <a:off x="457200" y="419100"/>
            <a:ext cx="16459200" cy="914400"/>
          </a:xfrm>
          <a:prstGeom prst="rect">
            <a:avLst/>
          </a:prstGeom>
        </p:spPr>
        <p:txBody>
          <a:bodyPr vert="horz" lIns="182880" tIns="91440" rIns="182880" bIns="91440" rtlCol="0" anchor="ctr">
            <a:noAutofit/>
          </a:bodyPr>
          <a:lstStyle>
            <a:lvl1pPr algn="l" defTabSz="914400" rtl="0" eaLnBrk="1" latinLnBrk="0" hangingPunct="1">
              <a:spcBef>
                <a:spcPct val="0"/>
              </a:spcBef>
              <a:buNone/>
              <a:defRPr sz="3600" b="1" kern="1200">
                <a:solidFill>
                  <a:schemeClr val="tx1">
                    <a:lumMod val="85000"/>
                    <a:lumOff val="15000"/>
                  </a:schemeClr>
                </a:solidFill>
                <a:latin typeface="+mn-lt"/>
                <a:ea typeface="+mj-ea"/>
                <a:cs typeface="Arial" panose="020B0604020202020204" pitchFamily="34" charset="0"/>
              </a:defRPr>
            </a:lvl1pPr>
          </a:lstStyle>
          <a:p>
            <a:r>
              <a:rPr lang="en-US" sz="5400" dirty="0">
                <a:solidFill>
                  <a:schemeClr val="bg1"/>
                </a:solidFill>
              </a:rPr>
              <a:t>Short-term Leases</a:t>
            </a:r>
          </a:p>
        </p:txBody>
      </p:sp>
      <p:pic>
        <p:nvPicPr>
          <p:cNvPr id="5" name="Picture 4">
            <a:extLst>
              <a:ext uri="{FF2B5EF4-FFF2-40B4-BE49-F238E27FC236}">
                <a16:creationId xmlns:a16="http://schemas.microsoft.com/office/drawing/2014/main" id="{78B6063F-6A4A-45C4-B060-9EC6BF4AF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6857" y="4035531"/>
            <a:ext cx="8114286" cy="3949206"/>
          </a:xfrm>
          <a:prstGeom prst="rect">
            <a:avLst/>
          </a:prstGeom>
        </p:spPr>
      </p:pic>
    </p:spTree>
    <p:extLst>
      <p:ext uri="{BB962C8B-B14F-4D97-AF65-F5344CB8AC3E}">
        <p14:creationId xmlns:p14="http://schemas.microsoft.com/office/powerpoint/2010/main" val="39910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8194</TotalTime>
  <Words>4739</Words>
  <Application>Microsoft Office PowerPoint</Application>
  <PresentationFormat>Custom</PresentationFormat>
  <Paragraphs>465</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Wingdings</vt:lpstr>
      <vt:lpstr>Office Theme</vt:lpstr>
      <vt:lpstr>Big Bend FGFOA - GASB 87: Practical Considerations</vt:lpstr>
      <vt:lpstr>Your Presenters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L. Dreher</dc:creator>
  <cp:lastModifiedBy>Wayne J. Durrett</cp:lastModifiedBy>
  <cp:revision>606</cp:revision>
  <dcterms:created xsi:type="dcterms:W3CDTF">2016-08-24T12:58:24Z</dcterms:created>
  <dcterms:modified xsi:type="dcterms:W3CDTF">2021-07-09T14:31:41Z</dcterms:modified>
</cp:coreProperties>
</file>